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1"/>
  </p:notesMasterIdLst>
  <p:sldIdLst>
    <p:sldId id="257" r:id="rId2"/>
    <p:sldId id="260" r:id="rId3"/>
    <p:sldId id="259" r:id="rId4"/>
    <p:sldId id="282" r:id="rId5"/>
    <p:sldId id="284" r:id="rId6"/>
    <p:sldId id="279" r:id="rId7"/>
    <p:sldId id="286" r:id="rId8"/>
    <p:sldId id="285" r:id="rId9"/>
    <p:sldId id="291" r:id="rId10"/>
  </p:sldIdLst>
  <p:sldSz cx="10691813" cy="75596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8430"/>
    <a:srgbClr val="E65854"/>
    <a:srgbClr val="ED5954"/>
    <a:srgbClr val="E4CF15"/>
    <a:srgbClr val="93BE3B"/>
    <a:srgbClr val="3BC783"/>
    <a:srgbClr val="E4D114"/>
    <a:srgbClr val="92BE38"/>
    <a:srgbClr val="1EABDA"/>
    <a:srgbClr val="3CC6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98"/>
    <p:restoredTop sz="94672"/>
  </p:normalViewPr>
  <p:slideViewPr>
    <p:cSldViewPr snapToGrid="0">
      <p:cViewPr varScale="1">
        <p:scale>
          <a:sx n="90" d="100"/>
          <a:sy n="90" d="100"/>
        </p:scale>
        <p:origin x="123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D0552A-62F1-FE42-AEDD-35F95FB999E9}" type="datetimeFigureOut">
              <a:rPr kumimoji="1" lang="ja-JP" altLang="en-US" smtClean="0"/>
              <a:t>2025/10/21</a:t>
            </a:fld>
            <a:endParaRPr kumimoji="1" lang="ja-JP" altLang="en-US"/>
          </a:p>
        </p:txBody>
      </p:sp>
      <p:sp>
        <p:nvSpPr>
          <p:cNvPr id="4" name="スライド イメージ プレースホルダー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183FC5-A238-654E-A3EF-1940DA5EAC2F}" type="slidenum">
              <a:rPr kumimoji="1" lang="ja-JP" altLang="en-US" smtClean="0"/>
              <a:t>‹#›</a:t>
            </a:fld>
            <a:endParaRPr kumimoji="1" lang="ja-JP" altLang="en-US"/>
          </a:p>
        </p:txBody>
      </p:sp>
    </p:spTree>
    <p:extLst>
      <p:ext uri="{BB962C8B-B14F-4D97-AF65-F5344CB8AC3E}">
        <p14:creationId xmlns:p14="http://schemas.microsoft.com/office/powerpoint/2010/main" val="22512664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3183FC5-A238-654E-A3EF-1940DA5EAC2F}" type="slidenum">
              <a:rPr kumimoji="1" lang="ja-JP" altLang="en-US" smtClean="0"/>
              <a:t>4</a:t>
            </a:fld>
            <a:endParaRPr kumimoji="1" lang="ja-JP" altLang="en-US"/>
          </a:p>
        </p:txBody>
      </p:sp>
    </p:spTree>
    <p:extLst>
      <p:ext uri="{BB962C8B-B14F-4D97-AF65-F5344CB8AC3E}">
        <p14:creationId xmlns:p14="http://schemas.microsoft.com/office/powerpoint/2010/main" val="2181138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9311F5-B56A-DE6B-1310-1F6B6E40F03F}"/>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34AF614-B991-1541-A452-1D02745C52FE}"/>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C821E751-51C2-65DF-D603-D44DEC398DFC}"/>
              </a:ext>
            </a:extLst>
          </p:cNvPr>
          <p:cNvSpPr>
            <a:spLocks noGrp="1"/>
          </p:cNvSpPr>
          <p:nvPr>
            <p:ph type="body"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2AEC8415-2B23-19CD-478D-36555E219FF8}"/>
              </a:ext>
            </a:extLst>
          </p:cNvPr>
          <p:cNvSpPr>
            <a:spLocks noGrp="1"/>
          </p:cNvSpPr>
          <p:nvPr>
            <p:ph type="sldNum" sz="quarter" idx="5"/>
          </p:nvPr>
        </p:nvSpPr>
        <p:spPr/>
        <p:txBody>
          <a:bodyPr/>
          <a:lstStyle/>
          <a:p>
            <a:fld id="{E3183FC5-A238-654E-A3EF-1940DA5EAC2F}" type="slidenum">
              <a:rPr kumimoji="1" lang="ja-JP" altLang="en-US" smtClean="0"/>
              <a:t>5</a:t>
            </a:fld>
            <a:endParaRPr kumimoji="1" lang="ja-JP" altLang="en-US"/>
          </a:p>
        </p:txBody>
      </p:sp>
    </p:spTree>
    <p:extLst>
      <p:ext uri="{BB962C8B-B14F-4D97-AF65-F5344CB8AC3E}">
        <p14:creationId xmlns:p14="http://schemas.microsoft.com/office/powerpoint/2010/main" val="2863011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801886" y="1237197"/>
            <a:ext cx="9088041" cy="2631887"/>
          </a:xfrm>
        </p:spPr>
        <p:txBody>
          <a:bodyPr anchor="b"/>
          <a:lstStyle>
            <a:lvl1pPr algn="ctr">
              <a:defRPr sz="6614"/>
            </a:lvl1pPr>
          </a:lstStyle>
          <a:p>
            <a:r>
              <a:rPr lang="ja-JP" altLang="en-US"/>
              <a:t>マスター タイトルの書式設定</a:t>
            </a:r>
            <a:endParaRPr lang="en-US" dirty="0"/>
          </a:p>
        </p:txBody>
      </p:sp>
      <p:sp>
        <p:nvSpPr>
          <p:cNvPr id="3" name="Subtitle 2"/>
          <p:cNvSpPr>
            <a:spLocks noGrp="1"/>
          </p:cNvSpPr>
          <p:nvPr>
            <p:ph type="subTitle" idx="1"/>
          </p:nvPr>
        </p:nvSpPr>
        <p:spPr>
          <a:xfrm>
            <a:off x="1336477" y="3970580"/>
            <a:ext cx="8018860" cy="1825171"/>
          </a:xfrm>
        </p:spPr>
        <p:txBody>
          <a:bodyPr/>
          <a:lstStyle>
            <a:lvl1pPr marL="0" indent="0" algn="ctr">
              <a:buNone/>
              <a:defRPr sz="2646"/>
            </a:lvl1pPr>
            <a:lvl2pPr marL="503972" indent="0" algn="ctr">
              <a:buNone/>
              <a:defRPr sz="2205"/>
            </a:lvl2pPr>
            <a:lvl3pPr marL="1007943" indent="0" algn="ctr">
              <a:buNone/>
              <a:defRPr sz="1984"/>
            </a:lvl3pPr>
            <a:lvl4pPr marL="1511915" indent="0" algn="ctr">
              <a:buNone/>
              <a:defRPr sz="1764"/>
            </a:lvl4pPr>
            <a:lvl5pPr marL="2015886" indent="0" algn="ctr">
              <a:buNone/>
              <a:defRPr sz="1764"/>
            </a:lvl5pPr>
            <a:lvl6pPr marL="2519858" indent="0" algn="ctr">
              <a:buNone/>
              <a:defRPr sz="1764"/>
            </a:lvl6pPr>
            <a:lvl7pPr marL="3023829" indent="0" algn="ctr">
              <a:buNone/>
              <a:defRPr sz="1764"/>
            </a:lvl7pPr>
            <a:lvl8pPr marL="3527801" indent="0" algn="ctr">
              <a:buNone/>
              <a:defRPr sz="1764"/>
            </a:lvl8pPr>
            <a:lvl9pPr marL="4031772" indent="0" algn="ctr">
              <a:buNone/>
              <a:defRPr sz="1764"/>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829203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2795062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51329" y="402483"/>
            <a:ext cx="2305422" cy="6406475"/>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735063" y="402483"/>
            <a:ext cx="6782619" cy="6406475"/>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1904224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1048928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729494" y="1884671"/>
            <a:ext cx="9221689" cy="3144614"/>
          </a:xfrm>
        </p:spPr>
        <p:txBody>
          <a:bodyPr anchor="b"/>
          <a:lstStyle>
            <a:lvl1pPr>
              <a:defRPr sz="6614"/>
            </a:lvl1pPr>
          </a:lstStyle>
          <a:p>
            <a:r>
              <a:rPr lang="ja-JP" altLang="en-US"/>
              <a:t>マスター タイトルの書式設定</a:t>
            </a:r>
            <a:endParaRPr lang="en-US" dirty="0"/>
          </a:p>
        </p:txBody>
      </p:sp>
      <p:sp>
        <p:nvSpPr>
          <p:cNvPr id="3" name="Text Placeholder 2"/>
          <p:cNvSpPr>
            <a:spLocks noGrp="1"/>
          </p:cNvSpPr>
          <p:nvPr>
            <p:ph type="body" idx="1"/>
          </p:nvPr>
        </p:nvSpPr>
        <p:spPr>
          <a:xfrm>
            <a:off x="729494" y="5059035"/>
            <a:ext cx="9221689" cy="1653678"/>
          </a:xfrm>
        </p:spPr>
        <p:txBody>
          <a:bodyPr/>
          <a:lstStyle>
            <a:lvl1pPr marL="0" indent="0">
              <a:buNone/>
              <a:defRPr sz="2646">
                <a:solidFill>
                  <a:schemeClr val="tx1">
                    <a:tint val="82000"/>
                  </a:schemeClr>
                </a:solidFill>
              </a:defRPr>
            </a:lvl1pPr>
            <a:lvl2pPr marL="503972" indent="0">
              <a:buNone/>
              <a:defRPr sz="2205">
                <a:solidFill>
                  <a:schemeClr val="tx1">
                    <a:tint val="82000"/>
                  </a:schemeClr>
                </a:solidFill>
              </a:defRPr>
            </a:lvl2pPr>
            <a:lvl3pPr marL="1007943" indent="0">
              <a:buNone/>
              <a:defRPr sz="1984">
                <a:solidFill>
                  <a:schemeClr val="tx1">
                    <a:tint val="82000"/>
                  </a:schemeClr>
                </a:solidFill>
              </a:defRPr>
            </a:lvl3pPr>
            <a:lvl4pPr marL="1511915" indent="0">
              <a:buNone/>
              <a:defRPr sz="1764">
                <a:solidFill>
                  <a:schemeClr val="tx1">
                    <a:tint val="82000"/>
                  </a:schemeClr>
                </a:solidFill>
              </a:defRPr>
            </a:lvl4pPr>
            <a:lvl5pPr marL="2015886" indent="0">
              <a:buNone/>
              <a:defRPr sz="1764">
                <a:solidFill>
                  <a:schemeClr val="tx1">
                    <a:tint val="82000"/>
                  </a:schemeClr>
                </a:solidFill>
              </a:defRPr>
            </a:lvl5pPr>
            <a:lvl6pPr marL="2519858" indent="0">
              <a:buNone/>
              <a:defRPr sz="1764">
                <a:solidFill>
                  <a:schemeClr val="tx1">
                    <a:tint val="82000"/>
                  </a:schemeClr>
                </a:solidFill>
              </a:defRPr>
            </a:lvl6pPr>
            <a:lvl7pPr marL="3023829" indent="0">
              <a:buNone/>
              <a:defRPr sz="1764">
                <a:solidFill>
                  <a:schemeClr val="tx1">
                    <a:tint val="82000"/>
                  </a:schemeClr>
                </a:solidFill>
              </a:defRPr>
            </a:lvl7pPr>
            <a:lvl8pPr marL="3527801" indent="0">
              <a:buNone/>
              <a:defRPr sz="1764">
                <a:solidFill>
                  <a:schemeClr val="tx1">
                    <a:tint val="82000"/>
                  </a:schemeClr>
                </a:solidFill>
              </a:defRPr>
            </a:lvl8pPr>
            <a:lvl9pPr marL="4031772" indent="0">
              <a:buNone/>
              <a:defRPr sz="1764">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37517103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735062" y="2012414"/>
            <a:ext cx="4544021" cy="4796544"/>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412730" y="2012414"/>
            <a:ext cx="4544021" cy="4796544"/>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21785170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736455" y="402484"/>
            <a:ext cx="9221689" cy="1461188"/>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736456" y="1853171"/>
            <a:ext cx="4523137"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ja-JP" altLang="en-US"/>
              <a:t>マスター テキストの書式設定</a:t>
            </a:r>
          </a:p>
        </p:txBody>
      </p:sp>
      <p:sp>
        <p:nvSpPr>
          <p:cNvPr id="4" name="Content Placeholder 3"/>
          <p:cNvSpPr>
            <a:spLocks noGrp="1"/>
          </p:cNvSpPr>
          <p:nvPr>
            <p:ph sz="half" idx="2"/>
          </p:nvPr>
        </p:nvSpPr>
        <p:spPr>
          <a:xfrm>
            <a:off x="736456" y="2761381"/>
            <a:ext cx="4523137" cy="406157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412731" y="1853171"/>
            <a:ext cx="4545413"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ja-JP" altLang="en-US"/>
              <a:t>マスター テキストの書式設定</a:t>
            </a:r>
          </a:p>
        </p:txBody>
      </p:sp>
      <p:sp>
        <p:nvSpPr>
          <p:cNvPr id="6" name="Content Placeholder 5"/>
          <p:cNvSpPr>
            <a:spLocks noGrp="1"/>
          </p:cNvSpPr>
          <p:nvPr>
            <p:ph sz="quarter" idx="4"/>
          </p:nvPr>
        </p:nvSpPr>
        <p:spPr>
          <a:xfrm>
            <a:off x="5412731" y="2761381"/>
            <a:ext cx="4545413" cy="406157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228953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3263528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3915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ja-JP" altLang="en-US"/>
              <a:t>マスター タイトルの書式設定</a:t>
            </a:r>
            <a:endParaRPr lang="en-US" dirty="0"/>
          </a:p>
        </p:txBody>
      </p:sp>
      <p:sp>
        <p:nvSpPr>
          <p:cNvPr id="3" name="Content Placeholder 2"/>
          <p:cNvSpPr>
            <a:spLocks noGrp="1"/>
          </p:cNvSpPr>
          <p:nvPr>
            <p:ph idx="1"/>
          </p:nvPr>
        </p:nvSpPr>
        <p:spPr>
          <a:xfrm>
            <a:off x="4545413" y="1088455"/>
            <a:ext cx="5412730"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3942910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4545413" y="1088455"/>
            <a:ext cx="5412730" cy="5372269"/>
          </a:xfrm>
        </p:spPr>
        <p:txBody>
          <a:bodyPr anchor="t"/>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08C6DE5-4962-6F49-B460-79954E4D53D0}" type="datetimeFigureOut">
              <a:rPr kumimoji="1" lang="ja-JP" altLang="en-US" smtClean="0"/>
              <a:t>2025/10/21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16296785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5062" y="402484"/>
            <a:ext cx="9221689" cy="1461188"/>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735062" y="2012414"/>
            <a:ext cx="9221689" cy="4796544"/>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35062" y="7006700"/>
            <a:ext cx="2405658" cy="402483"/>
          </a:xfrm>
          <a:prstGeom prst="rect">
            <a:avLst/>
          </a:prstGeom>
        </p:spPr>
        <p:txBody>
          <a:bodyPr vert="horz" lIns="91440" tIns="45720" rIns="91440" bIns="45720" rtlCol="0" anchor="ctr"/>
          <a:lstStyle>
            <a:lvl1pPr algn="l">
              <a:defRPr sz="1323">
                <a:solidFill>
                  <a:schemeClr val="tx1">
                    <a:tint val="82000"/>
                  </a:schemeClr>
                </a:solidFill>
              </a:defRPr>
            </a:lvl1pPr>
          </a:lstStyle>
          <a:p>
            <a:fld id="{708C6DE5-4962-6F49-B460-79954E4D53D0}" type="datetimeFigureOut">
              <a:rPr kumimoji="1" lang="ja-JP" altLang="en-US" smtClean="0"/>
              <a:t>2025/10/21</a:t>
            </a:fld>
            <a:endParaRPr kumimoji="1" lang="ja-JP" altLang="en-US"/>
          </a:p>
        </p:txBody>
      </p:sp>
      <p:sp>
        <p:nvSpPr>
          <p:cNvPr id="5" name="Footer Placeholder 4"/>
          <p:cNvSpPr>
            <a:spLocks noGrp="1"/>
          </p:cNvSpPr>
          <p:nvPr>
            <p:ph type="ftr" sz="quarter" idx="3"/>
          </p:nvPr>
        </p:nvSpPr>
        <p:spPr>
          <a:xfrm>
            <a:off x="3541663" y="7006700"/>
            <a:ext cx="3608487" cy="402483"/>
          </a:xfrm>
          <a:prstGeom prst="rect">
            <a:avLst/>
          </a:prstGeom>
        </p:spPr>
        <p:txBody>
          <a:bodyPr vert="horz" lIns="91440" tIns="45720" rIns="91440" bIns="45720" rtlCol="0" anchor="ctr"/>
          <a:lstStyle>
            <a:lvl1pPr algn="ctr">
              <a:defRPr sz="1323">
                <a:solidFill>
                  <a:schemeClr val="tx1">
                    <a:tint val="82000"/>
                  </a:schemeClr>
                </a:solidFill>
              </a:defRPr>
            </a:lvl1pPr>
          </a:lstStyle>
          <a:p>
            <a:endParaRPr kumimoji="1" lang="ja-JP" altLang="en-US"/>
          </a:p>
        </p:txBody>
      </p:sp>
      <p:sp>
        <p:nvSpPr>
          <p:cNvPr id="6" name="Slide Number Placeholder 5"/>
          <p:cNvSpPr>
            <a:spLocks noGrp="1"/>
          </p:cNvSpPr>
          <p:nvPr>
            <p:ph type="sldNum" sz="quarter" idx="4"/>
          </p:nvPr>
        </p:nvSpPr>
        <p:spPr>
          <a:xfrm>
            <a:off x="7551093" y="7006700"/>
            <a:ext cx="2405658" cy="402483"/>
          </a:xfrm>
          <a:prstGeom prst="rect">
            <a:avLst/>
          </a:prstGeom>
        </p:spPr>
        <p:txBody>
          <a:bodyPr vert="horz" lIns="91440" tIns="45720" rIns="91440" bIns="45720" rtlCol="0" anchor="ctr"/>
          <a:lstStyle>
            <a:lvl1pPr algn="r">
              <a:defRPr sz="1323">
                <a:solidFill>
                  <a:schemeClr val="tx1">
                    <a:tint val="82000"/>
                  </a:schemeClr>
                </a:solidFill>
              </a:defRPr>
            </a:lvl1pPr>
          </a:lstStyle>
          <a:p>
            <a:fld id="{73AE63EB-D055-1F40-A45B-4F62E5169F2E}" type="slidenum">
              <a:rPr kumimoji="1" lang="ja-JP" altLang="en-US" smtClean="0"/>
              <a:t>‹#›</a:t>
            </a:fld>
            <a:endParaRPr kumimoji="1" lang="ja-JP" altLang="en-US"/>
          </a:p>
        </p:txBody>
      </p:sp>
    </p:spTree>
    <p:extLst>
      <p:ext uri="{BB962C8B-B14F-4D97-AF65-F5344CB8AC3E}">
        <p14:creationId xmlns:p14="http://schemas.microsoft.com/office/powerpoint/2010/main" val="10810251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007943" rtl="0" eaLnBrk="1" latinLnBrk="0" hangingPunct="1">
        <a:lnSpc>
          <a:spcPct val="90000"/>
        </a:lnSpc>
        <a:spcBef>
          <a:spcPct val="0"/>
        </a:spcBef>
        <a:buNone/>
        <a:defRPr kumimoji="1" sz="4850" kern="1200">
          <a:solidFill>
            <a:schemeClr val="tx1"/>
          </a:solidFill>
          <a:latin typeface="+mj-lt"/>
          <a:ea typeface="+mj-ea"/>
          <a:cs typeface="+mj-cs"/>
        </a:defRPr>
      </a:lvl1pPr>
    </p:titleStyle>
    <p:bodyStyle>
      <a:lvl1pPr marL="251986" indent="-251986" algn="l" defTabSz="1007943" rtl="0" eaLnBrk="1" latinLnBrk="0" hangingPunct="1">
        <a:lnSpc>
          <a:spcPct val="90000"/>
        </a:lnSpc>
        <a:spcBef>
          <a:spcPts val="1102"/>
        </a:spcBef>
        <a:buFont typeface="Arial" panose="020B0604020202020204" pitchFamily="34" charset="0"/>
        <a:buChar char="•"/>
        <a:defRPr kumimoji="1" sz="3086" kern="1200">
          <a:solidFill>
            <a:schemeClr val="tx1"/>
          </a:solidFill>
          <a:latin typeface="+mn-lt"/>
          <a:ea typeface="+mn-ea"/>
          <a:cs typeface="+mn-cs"/>
        </a:defRPr>
      </a:lvl1pPr>
      <a:lvl2pPr marL="755957" indent="-251986" algn="l" defTabSz="1007943" rtl="0" eaLnBrk="1" latinLnBrk="0" hangingPunct="1">
        <a:lnSpc>
          <a:spcPct val="90000"/>
        </a:lnSpc>
        <a:spcBef>
          <a:spcPts val="551"/>
        </a:spcBef>
        <a:buFont typeface="Arial" panose="020B0604020202020204" pitchFamily="34" charset="0"/>
        <a:buChar char="•"/>
        <a:defRPr kumimoji="1" sz="2646" kern="1200">
          <a:solidFill>
            <a:schemeClr val="tx1"/>
          </a:solidFill>
          <a:latin typeface="+mn-lt"/>
          <a:ea typeface="+mn-ea"/>
          <a:cs typeface="+mn-cs"/>
        </a:defRPr>
      </a:lvl2pPr>
      <a:lvl3pPr marL="1259929" indent="-251986" algn="l" defTabSz="1007943" rtl="0" eaLnBrk="1" latinLnBrk="0" hangingPunct="1">
        <a:lnSpc>
          <a:spcPct val="90000"/>
        </a:lnSpc>
        <a:spcBef>
          <a:spcPts val="551"/>
        </a:spcBef>
        <a:buFont typeface="Arial" panose="020B0604020202020204" pitchFamily="34" charset="0"/>
        <a:buChar char="•"/>
        <a:defRPr kumimoji="1" sz="2205" kern="1200">
          <a:solidFill>
            <a:schemeClr val="tx1"/>
          </a:solidFill>
          <a:latin typeface="+mn-lt"/>
          <a:ea typeface="+mn-ea"/>
          <a:cs typeface="+mn-cs"/>
        </a:defRPr>
      </a:lvl3pPr>
      <a:lvl4pPr marL="1763900" indent="-251986" algn="l" defTabSz="1007943" rtl="0" eaLnBrk="1" latinLnBrk="0" hangingPunct="1">
        <a:lnSpc>
          <a:spcPct val="90000"/>
        </a:lnSpc>
        <a:spcBef>
          <a:spcPts val="551"/>
        </a:spcBef>
        <a:buFont typeface="Arial" panose="020B0604020202020204" pitchFamily="34" charset="0"/>
        <a:buChar char="•"/>
        <a:defRPr kumimoji="1" sz="1984" kern="1200">
          <a:solidFill>
            <a:schemeClr val="tx1"/>
          </a:solidFill>
          <a:latin typeface="+mn-lt"/>
          <a:ea typeface="+mn-ea"/>
          <a:cs typeface="+mn-cs"/>
        </a:defRPr>
      </a:lvl4pPr>
      <a:lvl5pPr marL="2267872" indent="-251986" algn="l" defTabSz="1007943" rtl="0" eaLnBrk="1" latinLnBrk="0" hangingPunct="1">
        <a:lnSpc>
          <a:spcPct val="90000"/>
        </a:lnSpc>
        <a:spcBef>
          <a:spcPts val="551"/>
        </a:spcBef>
        <a:buFont typeface="Arial" panose="020B0604020202020204" pitchFamily="34" charset="0"/>
        <a:buChar char="•"/>
        <a:defRPr kumimoji="1" sz="1984"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panose="020B0604020202020204" pitchFamily="34" charset="0"/>
        <a:buChar char="•"/>
        <a:defRPr kumimoji="1"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panose="020B0604020202020204" pitchFamily="34" charset="0"/>
        <a:buChar char="•"/>
        <a:defRPr kumimoji="1"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panose="020B0604020202020204" pitchFamily="34" charset="0"/>
        <a:buChar char="•"/>
        <a:defRPr kumimoji="1"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panose="020B0604020202020204" pitchFamily="34" charset="0"/>
        <a:buChar char="•"/>
        <a:defRPr kumimoji="1" sz="1984" kern="1200">
          <a:solidFill>
            <a:schemeClr val="tx1"/>
          </a:solidFill>
          <a:latin typeface="+mn-lt"/>
          <a:ea typeface="+mn-ea"/>
          <a:cs typeface="+mn-cs"/>
        </a:defRPr>
      </a:lvl9pPr>
    </p:bodyStyle>
    <p:otherStyle>
      <a:defPPr>
        <a:defRPr lang="en-US"/>
      </a:defPPr>
      <a:lvl1pPr marL="0" algn="l" defTabSz="1007943" rtl="0" eaLnBrk="1" latinLnBrk="0" hangingPunct="1">
        <a:defRPr kumimoji="1" sz="1984" kern="1200">
          <a:solidFill>
            <a:schemeClr val="tx1"/>
          </a:solidFill>
          <a:latin typeface="+mn-lt"/>
          <a:ea typeface="+mn-ea"/>
          <a:cs typeface="+mn-cs"/>
        </a:defRPr>
      </a:lvl1pPr>
      <a:lvl2pPr marL="503972" algn="l" defTabSz="1007943" rtl="0" eaLnBrk="1" latinLnBrk="0" hangingPunct="1">
        <a:defRPr kumimoji="1" sz="1984" kern="1200">
          <a:solidFill>
            <a:schemeClr val="tx1"/>
          </a:solidFill>
          <a:latin typeface="+mn-lt"/>
          <a:ea typeface="+mn-ea"/>
          <a:cs typeface="+mn-cs"/>
        </a:defRPr>
      </a:lvl2pPr>
      <a:lvl3pPr marL="1007943" algn="l" defTabSz="1007943" rtl="0" eaLnBrk="1" latinLnBrk="0" hangingPunct="1">
        <a:defRPr kumimoji="1" sz="1984" kern="1200">
          <a:solidFill>
            <a:schemeClr val="tx1"/>
          </a:solidFill>
          <a:latin typeface="+mn-lt"/>
          <a:ea typeface="+mn-ea"/>
          <a:cs typeface="+mn-cs"/>
        </a:defRPr>
      </a:lvl3pPr>
      <a:lvl4pPr marL="1511915" algn="l" defTabSz="1007943" rtl="0" eaLnBrk="1" latinLnBrk="0" hangingPunct="1">
        <a:defRPr kumimoji="1" sz="1984" kern="1200">
          <a:solidFill>
            <a:schemeClr val="tx1"/>
          </a:solidFill>
          <a:latin typeface="+mn-lt"/>
          <a:ea typeface="+mn-ea"/>
          <a:cs typeface="+mn-cs"/>
        </a:defRPr>
      </a:lvl4pPr>
      <a:lvl5pPr marL="2015886" algn="l" defTabSz="1007943" rtl="0" eaLnBrk="1" latinLnBrk="0" hangingPunct="1">
        <a:defRPr kumimoji="1" sz="1984" kern="1200">
          <a:solidFill>
            <a:schemeClr val="tx1"/>
          </a:solidFill>
          <a:latin typeface="+mn-lt"/>
          <a:ea typeface="+mn-ea"/>
          <a:cs typeface="+mn-cs"/>
        </a:defRPr>
      </a:lvl5pPr>
      <a:lvl6pPr marL="2519858" algn="l" defTabSz="1007943" rtl="0" eaLnBrk="1" latinLnBrk="0" hangingPunct="1">
        <a:defRPr kumimoji="1" sz="1984" kern="1200">
          <a:solidFill>
            <a:schemeClr val="tx1"/>
          </a:solidFill>
          <a:latin typeface="+mn-lt"/>
          <a:ea typeface="+mn-ea"/>
          <a:cs typeface="+mn-cs"/>
        </a:defRPr>
      </a:lvl6pPr>
      <a:lvl7pPr marL="3023829" algn="l" defTabSz="1007943" rtl="0" eaLnBrk="1" latinLnBrk="0" hangingPunct="1">
        <a:defRPr kumimoji="1" sz="1984" kern="1200">
          <a:solidFill>
            <a:schemeClr val="tx1"/>
          </a:solidFill>
          <a:latin typeface="+mn-lt"/>
          <a:ea typeface="+mn-ea"/>
          <a:cs typeface="+mn-cs"/>
        </a:defRPr>
      </a:lvl7pPr>
      <a:lvl8pPr marL="3527801" algn="l" defTabSz="1007943" rtl="0" eaLnBrk="1" latinLnBrk="0" hangingPunct="1">
        <a:defRPr kumimoji="1" sz="1984" kern="1200">
          <a:solidFill>
            <a:schemeClr val="tx1"/>
          </a:solidFill>
          <a:latin typeface="+mn-lt"/>
          <a:ea typeface="+mn-ea"/>
          <a:cs typeface="+mn-cs"/>
        </a:defRPr>
      </a:lvl8pPr>
      <a:lvl9pPr marL="4031772" algn="l" defTabSz="1007943" rtl="0" eaLnBrk="1" latinLnBrk="0" hangingPunct="1">
        <a:defRPr kumimoji="1"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FDB419-ED93-352B-7D44-6D30FD163315}"/>
            </a:ext>
          </a:extLst>
        </p:cNvPr>
        <p:cNvGrpSpPr/>
        <p:nvPr/>
      </p:nvGrpSpPr>
      <p:grpSpPr>
        <a:xfrm>
          <a:off x="0" y="0"/>
          <a:ext cx="0" cy="0"/>
          <a:chOff x="0" y="0"/>
          <a:chExt cx="0" cy="0"/>
        </a:xfrm>
      </p:grpSpPr>
      <p:pic>
        <p:nvPicPr>
          <p:cNvPr id="25" name="図 24" descr="椅子に座っている人たち&#10;&#10;低い精度で自動的に生成された説明">
            <a:extLst>
              <a:ext uri="{FF2B5EF4-FFF2-40B4-BE49-F238E27FC236}">
                <a16:creationId xmlns:a16="http://schemas.microsoft.com/office/drawing/2014/main" id="{059A804B-AABF-0D48-CA1B-BCA35E0F0D8F}"/>
              </a:ext>
            </a:extLst>
          </p:cNvPr>
          <p:cNvPicPr>
            <a:picLocks noChangeAspect="1"/>
          </p:cNvPicPr>
          <p:nvPr/>
        </p:nvPicPr>
        <p:blipFill>
          <a:blip r:embed="rId2"/>
          <a:stretch>
            <a:fillRect/>
          </a:stretch>
        </p:blipFill>
        <p:spPr>
          <a:xfrm>
            <a:off x="1801814" y="-1635004"/>
            <a:ext cx="8889999" cy="13323145"/>
          </a:xfrm>
          <a:prstGeom prst="rect">
            <a:avLst/>
          </a:prstGeom>
        </p:spPr>
      </p:pic>
      <p:sp>
        <p:nvSpPr>
          <p:cNvPr id="6" name="正方形/長方形 5">
            <a:extLst>
              <a:ext uri="{FF2B5EF4-FFF2-40B4-BE49-F238E27FC236}">
                <a16:creationId xmlns:a16="http://schemas.microsoft.com/office/drawing/2014/main" id="{FA0BF261-64C4-2451-6FD8-67DACB0D6FD9}"/>
              </a:ext>
            </a:extLst>
          </p:cNvPr>
          <p:cNvSpPr/>
          <p:nvPr/>
        </p:nvSpPr>
        <p:spPr>
          <a:xfrm rot="2036977">
            <a:off x="-839398" y="-5353259"/>
            <a:ext cx="8621904" cy="1351261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7DC983DF-2AD5-59A7-4637-4037C835FFBD}"/>
              </a:ext>
            </a:extLst>
          </p:cNvPr>
          <p:cNvSpPr/>
          <p:nvPr/>
        </p:nvSpPr>
        <p:spPr>
          <a:xfrm rot="2036977">
            <a:off x="7088866" y="-2653702"/>
            <a:ext cx="315437" cy="1351261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CF191283-6DEE-84D5-DF96-7E02207C3930}"/>
              </a:ext>
            </a:extLst>
          </p:cNvPr>
          <p:cNvSpPr/>
          <p:nvPr/>
        </p:nvSpPr>
        <p:spPr>
          <a:xfrm rot="2036977">
            <a:off x="7596866" y="-2205566"/>
            <a:ext cx="315437" cy="1351261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C6C4C61A-E9F7-CE11-F87B-6FD1266431D3}"/>
              </a:ext>
            </a:extLst>
          </p:cNvPr>
          <p:cNvSpPr txBox="1"/>
          <p:nvPr/>
        </p:nvSpPr>
        <p:spPr>
          <a:xfrm>
            <a:off x="156290" y="197583"/>
            <a:ext cx="4579833" cy="400110"/>
          </a:xfrm>
          <a:prstGeom prst="rect">
            <a:avLst/>
          </a:prstGeom>
          <a:noFill/>
        </p:spPr>
        <p:txBody>
          <a:bodyPr wrap="square">
            <a:spAutoFit/>
          </a:bodyPr>
          <a:lstStyle/>
          <a:p>
            <a:r>
              <a:rPr lang="ja-JP" altLang="en-US" sz="2000">
                <a:latin typeface="Hiragino Kaku Gothic ProN W3" panose="020B0300000000000000" pitchFamily="34" charset="-128"/>
                <a:ea typeface="Hiragino Kaku Gothic ProN W3" panose="020B0300000000000000" pitchFamily="34" charset="-128"/>
              </a:rPr>
              <a:t>ナイトマーケット</a:t>
            </a:r>
            <a:r>
              <a:rPr lang="ja-JP" altLang="en-US" sz="2000">
                <a:effectLst/>
                <a:latin typeface="Hiragino Kaku Gothic ProN W3" panose="020B0300000000000000" pitchFamily="34" charset="-128"/>
                <a:ea typeface="Hiragino Kaku Gothic ProN W3" panose="020B0300000000000000" pitchFamily="34" charset="-128"/>
              </a:rPr>
              <a:t>の開催詳細</a:t>
            </a:r>
            <a:endParaRPr lang="ja-JP" altLang="en-US">
              <a:effectLst/>
              <a:latin typeface="Helvetica Neue" panose="02000503000000020004" pitchFamily="2" charset="0"/>
            </a:endParaRPr>
          </a:p>
        </p:txBody>
      </p:sp>
      <p:sp>
        <p:nvSpPr>
          <p:cNvPr id="16" name="テキスト ボックス 15">
            <a:extLst>
              <a:ext uri="{FF2B5EF4-FFF2-40B4-BE49-F238E27FC236}">
                <a16:creationId xmlns:a16="http://schemas.microsoft.com/office/drawing/2014/main" id="{CA376A7A-AF64-D2B3-767E-768F31658EAA}"/>
              </a:ext>
            </a:extLst>
          </p:cNvPr>
          <p:cNvSpPr txBox="1"/>
          <p:nvPr/>
        </p:nvSpPr>
        <p:spPr>
          <a:xfrm>
            <a:off x="-1347537" y="-1588168"/>
            <a:ext cx="184731" cy="369332"/>
          </a:xfrm>
          <a:prstGeom prst="rect">
            <a:avLst/>
          </a:prstGeom>
          <a:noFill/>
        </p:spPr>
        <p:txBody>
          <a:bodyPr wrap="none" rtlCol="0">
            <a:spAutoFit/>
          </a:bodyPr>
          <a:lstStyle/>
          <a:p>
            <a:endParaRPr kumimoji="1" lang="ja-JP" altLang="en-US"/>
          </a:p>
        </p:txBody>
      </p:sp>
      <p:sp>
        <p:nvSpPr>
          <p:cNvPr id="7" name="Text 2">
            <a:extLst>
              <a:ext uri="{FF2B5EF4-FFF2-40B4-BE49-F238E27FC236}">
                <a16:creationId xmlns:a16="http://schemas.microsoft.com/office/drawing/2014/main" id="{9063E8D3-1C9A-BA3B-F7E6-4C099F6AB4D3}"/>
              </a:ext>
            </a:extLst>
          </p:cNvPr>
          <p:cNvSpPr/>
          <p:nvPr/>
        </p:nvSpPr>
        <p:spPr>
          <a:xfrm>
            <a:off x="196021" y="1067916"/>
            <a:ext cx="6738094" cy="5564514"/>
          </a:xfrm>
          <a:prstGeom prst="rect">
            <a:avLst/>
          </a:prstGeom>
          <a:noFill/>
          <a:ln/>
        </p:spPr>
        <p:txBody>
          <a:bodyPr wrap="none" lIns="0" tIns="0" rIns="0" bIns="0" rtlCol="0" anchor="t"/>
          <a:lstStyle/>
          <a:p>
            <a:r>
              <a:rPr lang="ja-JP" altLang="en-US" sz="2000">
                <a:latin typeface="MS PGothic" panose="020B0600070205080204" pitchFamily="34" charset="-128"/>
                <a:ea typeface="MS PGothic" panose="020B0600070205080204" pitchFamily="34" charset="-128"/>
              </a:rPr>
              <a:t>　　　　</a:t>
            </a:r>
            <a:r>
              <a:rPr lang="en-US" altLang="ja-JP" sz="2000" dirty="0">
                <a:latin typeface="MS PGothic" panose="020B0600070205080204" pitchFamily="34" charset="-128"/>
                <a:ea typeface="MS PGothic" panose="020B0600070205080204" pitchFamily="34" charset="-128"/>
              </a:rPr>
              <a:t> </a:t>
            </a:r>
            <a:r>
              <a:rPr lang="ja-JP" altLang="en-US" sz="2000">
                <a:solidFill>
                  <a:srgbClr val="3CC682"/>
                </a:solidFill>
                <a:effectLst/>
                <a:latin typeface="MS PGothic" panose="020B0600070205080204" pitchFamily="34" charset="-128"/>
                <a:ea typeface="MS PGothic" panose="020B0600070205080204" pitchFamily="34" charset="-128"/>
              </a:rPr>
              <a:t>開催候補地  </a:t>
            </a:r>
          </a:p>
          <a:p>
            <a:endParaRPr lang="en-US" altLang="ja-JP" u="sng" dirty="0">
              <a:latin typeface="MS Mincho" panose="02020609040205080304" pitchFamily="49" charset="-128"/>
              <a:ea typeface="MS Mincho" panose="02020609040205080304" pitchFamily="49" charset="-128"/>
            </a:endParaRPr>
          </a:p>
          <a:p>
            <a:r>
              <a:rPr lang="ja-JP" altLang="en-US" u="sng">
                <a:latin typeface="MS Mincho" panose="02020609040205080304" pitchFamily="49" charset="-128"/>
                <a:ea typeface="MS Mincho" panose="02020609040205080304" pitchFamily="49" charset="-128"/>
              </a:rPr>
              <a:t>宮崎医師会跡</a:t>
            </a:r>
            <a:endParaRPr lang="ja-JP" altLang="en-US" b="1" u="sng">
              <a:effectLst/>
              <a:latin typeface="MS Mincho" panose="02020609040205080304" pitchFamily="49" charset="-128"/>
              <a:ea typeface="MS Mincho" panose="02020609040205080304" pitchFamily="49" charset="-128"/>
            </a:endParaRPr>
          </a:p>
          <a:p>
            <a:r>
              <a:rPr lang="ja-JP" altLang="en-US">
                <a:effectLst/>
                <a:latin typeface="MS Mincho" panose="02020609040205080304" pitchFamily="49" charset="-128"/>
                <a:ea typeface="MS Mincho" panose="02020609040205080304" pitchFamily="49" charset="-128"/>
              </a:rPr>
              <a:t>駅からのアクセスも良く、周囲の自然と調和し、夜間のビジュアルを楽しむ</a:t>
            </a:r>
            <a:endParaRPr lang="en-US" altLang="ja-JP" dirty="0">
              <a:effectLst/>
              <a:latin typeface="MS Mincho" panose="02020609040205080304" pitchFamily="49" charset="-128"/>
              <a:ea typeface="MS Mincho" panose="02020609040205080304" pitchFamily="49" charset="-128"/>
            </a:endParaRPr>
          </a:p>
          <a:p>
            <a:r>
              <a:rPr lang="ja-JP" altLang="en-US">
                <a:effectLst/>
                <a:latin typeface="MS Mincho" panose="02020609040205080304" pitchFamily="49" charset="-128"/>
                <a:ea typeface="MS Mincho" panose="02020609040205080304" pitchFamily="49" charset="-128"/>
              </a:rPr>
              <a:t>ことができるオープンな環境として、多くの人々を迎え入れます。</a:t>
            </a:r>
          </a:p>
          <a:p>
            <a:pPr marL="0" indent="0">
              <a:lnSpc>
                <a:spcPts val="2750"/>
              </a:lnSpc>
              <a:buNone/>
            </a:pPr>
            <a:endParaRPr lang="en-US" sz="2400" dirty="0">
              <a:solidFill>
                <a:srgbClr val="00002E"/>
              </a:solidFill>
              <a:latin typeface="MS Mincho" panose="02020609040205080304" pitchFamily="49" charset="-128"/>
              <a:ea typeface="MS Mincho" panose="02020609040205080304" pitchFamily="49" charset="-128"/>
              <a:cs typeface="Nunito Semi Bold" pitchFamily="34" charset="-120"/>
            </a:endParaRPr>
          </a:p>
          <a:p>
            <a:pPr marL="0" indent="0">
              <a:lnSpc>
                <a:spcPts val="2750"/>
              </a:lnSpc>
              <a:buNone/>
            </a:pPr>
            <a:endParaRPr lang="en-US" sz="2400" dirty="0">
              <a:solidFill>
                <a:srgbClr val="00002E"/>
              </a:solidFill>
              <a:latin typeface="MS Mincho" panose="02020609040205080304" pitchFamily="49" charset="-128"/>
              <a:ea typeface="MS Mincho" panose="02020609040205080304" pitchFamily="49" charset="-128"/>
              <a:cs typeface="Nunito Semi Bold" pitchFamily="34" charset="-120"/>
            </a:endParaRPr>
          </a:p>
          <a:p>
            <a:pPr marL="0" indent="0">
              <a:lnSpc>
                <a:spcPts val="2750"/>
              </a:lnSpc>
              <a:buNone/>
            </a:pPr>
            <a:r>
              <a:rPr lang="ja-JP" altLang="en-US" sz="2000">
                <a:latin typeface="MS PGothic" panose="020B0600070205080204" pitchFamily="34" charset="-128"/>
                <a:ea typeface="MS PGothic" panose="020B0600070205080204" pitchFamily="34" charset="-128"/>
              </a:rPr>
              <a:t>　　　　</a:t>
            </a:r>
            <a:r>
              <a:rPr lang="en-US" altLang="ja-JP" sz="2000" dirty="0">
                <a:latin typeface="MS PGothic" panose="020B0600070205080204" pitchFamily="34" charset="-128"/>
                <a:ea typeface="MS PGothic" panose="020B0600070205080204" pitchFamily="34" charset="-128"/>
              </a:rPr>
              <a:t> </a:t>
            </a:r>
            <a:r>
              <a:rPr lang="en-US" sz="2000" dirty="0" err="1">
                <a:solidFill>
                  <a:srgbClr val="1EABDA"/>
                </a:solidFill>
                <a:latin typeface="MS PGothic" panose="020B0600070205080204" pitchFamily="34" charset="-128"/>
                <a:ea typeface="MS PGothic" panose="020B0600070205080204" pitchFamily="34" charset="-128"/>
                <a:cs typeface="Nunito Semi Bold" pitchFamily="34" charset="-120"/>
              </a:rPr>
              <a:t>開催日時</a:t>
            </a:r>
            <a:endParaRPr lang="en-US" sz="2000" dirty="0">
              <a:solidFill>
                <a:srgbClr val="1EABDA"/>
              </a:solidFill>
              <a:latin typeface="MS PGothic" panose="020B0600070205080204" pitchFamily="34" charset="-128"/>
              <a:ea typeface="MS PGothic" panose="020B0600070205080204" pitchFamily="34" charset="-128"/>
              <a:cs typeface="Nunito Semi Bold" pitchFamily="34" charset="-120"/>
            </a:endParaRPr>
          </a:p>
          <a:p>
            <a:pPr>
              <a:lnSpc>
                <a:spcPts val="2750"/>
              </a:lnSpc>
            </a:pPr>
            <a:endParaRPr lang="en-US" altLang="ja-JP" sz="2000" dirty="0">
              <a:solidFill>
                <a:srgbClr val="00002E"/>
              </a:solidFill>
              <a:latin typeface="MS Mincho" panose="02020609040205080304" pitchFamily="49" charset="-128"/>
              <a:ea typeface="MS Mincho" panose="02020609040205080304" pitchFamily="49" charset="-128"/>
              <a:cs typeface="PT Sans" pitchFamily="34" charset="-120"/>
            </a:endParaRPr>
          </a:p>
          <a:p>
            <a:pPr>
              <a:lnSpc>
                <a:spcPts val="2750"/>
              </a:lnSpc>
            </a:pPr>
            <a:r>
              <a:rPr lang="en-US" altLang="ja-JP" sz="2000" dirty="0" err="1">
                <a:solidFill>
                  <a:srgbClr val="00002E"/>
                </a:solidFill>
                <a:latin typeface="MS Mincho" panose="02020609040205080304" pitchFamily="49" charset="-128"/>
                <a:ea typeface="MS Mincho" panose="02020609040205080304" pitchFamily="49" charset="-128"/>
                <a:cs typeface="PT Sans" pitchFamily="34" charset="-120"/>
              </a:rPr>
              <a:t>金曜日</a:t>
            </a:r>
            <a:r>
              <a:rPr lang="en-US" altLang="ja-JP" sz="2000" dirty="0">
                <a:solidFill>
                  <a:srgbClr val="00002E"/>
                </a:solidFill>
                <a:latin typeface="MS Mincho" panose="02020609040205080304" pitchFamily="49" charset="-128"/>
                <a:ea typeface="MS Mincho" panose="02020609040205080304" pitchFamily="49" charset="-128"/>
                <a:cs typeface="PT Sans" pitchFamily="34" charset="-120"/>
              </a:rPr>
              <a:t> </a:t>
            </a:r>
            <a:r>
              <a:rPr lang="ja-JP" altLang="en-US" sz="2000">
                <a:solidFill>
                  <a:srgbClr val="00002E"/>
                </a:solidFill>
                <a:latin typeface="MS Mincho" panose="02020609040205080304" pitchFamily="49" charset="-128"/>
                <a:ea typeface="MS Mincho" panose="02020609040205080304" pitchFamily="49" charset="-128"/>
                <a:cs typeface="PT Sans" pitchFamily="34" charset="-120"/>
              </a:rPr>
              <a:t>　　　　・</a:t>
            </a:r>
            <a:r>
              <a:rPr lang="en-US" altLang="ja-JP" sz="2000" dirty="0">
                <a:solidFill>
                  <a:srgbClr val="00002E"/>
                </a:solidFill>
                <a:latin typeface="MS Mincho" panose="02020609040205080304" pitchFamily="49" charset="-128"/>
                <a:ea typeface="MS Mincho" panose="02020609040205080304" pitchFamily="49" charset="-128"/>
                <a:cs typeface="PT Sans" pitchFamily="34" charset="-120"/>
              </a:rPr>
              <a:t>18:00～23:00</a:t>
            </a:r>
          </a:p>
          <a:p>
            <a:pPr>
              <a:lnSpc>
                <a:spcPts val="2750"/>
              </a:lnSpc>
            </a:pPr>
            <a:r>
              <a:rPr lang="en-US" altLang="ja-JP" sz="2000" dirty="0" err="1">
                <a:solidFill>
                  <a:srgbClr val="00002E"/>
                </a:solidFill>
                <a:latin typeface="MS Mincho" panose="02020609040205080304" pitchFamily="49" charset="-128"/>
                <a:ea typeface="MS Mincho" panose="02020609040205080304" pitchFamily="49" charset="-128"/>
                <a:cs typeface="PT Sans" pitchFamily="34" charset="-120"/>
              </a:rPr>
              <a:t>土・日・祝日</a:t>
            </a:r>
            <a:r>
              <a:rPr lang="ja-JP" altLang="en-US" sz="2000">
                <a:solidFill>
                  <a:srgbClr val="00002E"/>
                </a:solidFill>
                <a:latin typeface="MS Mincho" panose="02020609040205080304" pitchFamily="49" charset="-128"/>
                <a:ea typeface="MS Mincho" panose="02020609040205080304" pitchFamily="49" charset="-128"/>
                <a:cs typeface="PT Sans" pitchFamily="34" charset="-120"/>
              </a:rPr>
              <a:t>　 ・</a:t>
            </a:r>
            <a:r>
              <a:rPr lang="en-US" altLang="ja-JP" sz="2000" dirty="0">
                <a:solidFill>
                  <a:srgbClr val="00002E"/>
                </a:solidFill>
                <a:latin typeface="MS Mincho" panose="02020609040205080304" pitchFamily="49" charset="-128"/>
                <a:ea typeface="MS Mincho" panose="02020609040205080304" pitchFamily="49" charset="-128"/>
                <a:cs typeface="PT Sans" pitchFamily="34" charset="-120"/>
              </a:rPr>
              <a:t>17:00～23:00</a:t>
            </a:r>
          </a:p>
          <a:p>
            <a:pPr>
              <a:lnSpc>
                <a:spcPts val="2750"/>
              </a:lnSpc>
            </a:pPr>
            <a:r>
              <a:rPr lang="en-US" altLang="ja-JP" sz="2000" dirty="0" err="1">
                <a:solidFill>
                  <a:srgbClr val="00002E"/>
                </a:solidFill>
                <a:latin typeface="MS Mincho" panose="02020609040205080304" pitchFamily="49" charset="-128"/>
                <a:ea typeface="MS Mincho" panose="02020609040205080304" pitchFamily="49" charset="-128"/>
                <a:cs typeface="PT Sans" pitchFamily="34" charset="-120"/>
              </a:rPr>
              <a:t>祝前日</a:t>
            </a:r>
            <a:r>
              <a:rPr lang="ja-JP" altLang="en-US" sz="2000">
                <a:solidFill>
                  <a:srgbClr val="00002E"/>
                </a:solidFill>
                <a:latin typeface="MS Mincho" panose="02020609040205080304" pitchFamily="49" charset="-128"/>
                <a:ea typeface="MS Mincho" panose="02020609040205080304" pitchFamily="49" charset="-128"/>
                <a:cs typeface="PT Sans" pitchFamily="34" charset="-120"/>
              </a:rPr>
              <a:t>　 　　　・</a:t>
            </a:r>
            <a:r>
              <a:rPr lang="en-US" altLang="ja-JP" sz="2000" dirty="0">
                <a:solidFill>
                  <a:srgbClr val="00002E"/>
                </a:solidFill>
                <a:latin typeface="MS Mincho" panose="02020609040205080304" pitchFamily="49" charset="-128"/>
                <a:ea typeface="MS Mincho" panose="02020609040205080304" pitchFamily="49" charset="-128"/>
                <a:cs typeface="PT Sans" pitchFamily="34" charset="-120"/>
              </a:rPr>
              <a:t>17:00～23:00</a:t>
            </a:r>
          </a:p>
          <a:p>
            <a:pPr>
              <a:lnSpc>
                <a:spcPts val="2750"/>
              </a:lnSpc>
            </a:pPr>
            <a:r>
              <a:rPr lang="ja-JP" altLang="en-US" sz="2000">
                <a:solidFill>
                  <a:srgbClr val="333333"/>
                </a:solidFill>
                <a:latin typeface="MS Mincho" panose="02020609040205080304" pitchFamily="49" charset="-128"/>
                <a:ea typeface="MS Mincho" panose="02020609040205080304" pitchFamily="49" charset="-128"/>
                <a:cs typeface="+mn-lt"/>
              </a:rPr>
              <a:t>祝日の翌日が平日の場合</a:t>
            </a:r>
            <a:r>
              <a:rPr lang="ja-JP" altLang="en-US" sz="2000">
                <a:solidFill>
                  <a:srgbClr val="00002E"/>
                </a:solidFill>
                <a:latin typeface="MS Mincho" panose="02020609040205080304" pitchFamily="49" charset="-128"/>
                <a:ea typeface="MS Mincho" panose="02020609040205080304" pitchFamily="49" charset="-128"/>
                <a:cs typeface="PT Sans" pitchFamily="34" charset="-120"/>
              </a:rPr>
              <a:t>　 ・</a:t>
            </a:r>
            <a:r>
              <a:rPr lang="en-US" altLang="ja-JP" sz="2000" dirty="0">
                <a:solidFill>
                  <a:srgbClr val="333333"/>
                </a:solidFill>
                <a:latin typeface="MS Mincho" panose="02020609040205080304" pitchFamily="49" charset="-128"/>
                <a:ea typeface="MS Mincho" panose="02020609040205080304" pitchFamily="49" charset="-128"/>
                <a:cs typeface="+mn-lt"/>
              </a:rPr>
              <a:t>17:00 ～ 22:00</a:t>
            </a:r>
          </a:p>
          <a:p>
            <a:pPr>
              <a:lnSpc>
                <a:spcPts val="2750"/>
              </a:lnSpc>
            </a:pPr>
            <a:endParaRPr lang="en-US" altLang="ja-JP" sz="2400" dirty="0">
              <a:solidFill>
                <a:srgbClr val="333333"/>
              </a:solidFill>
              <a:latin typeface="MS Mincho" panose="02020609040205080304" pitchFamily="49" charset="-128"/>
              <a:ea typeface="MS Mincho" panose="02020609040205080304" pitchFamily="49" charset="-128"/>
              <a:cs typeface="+mn-lt"/>
            </a:endParaRPr>
          </a:p>
          <a:p>
            <a:pPr algn="l"/>
            <a:r>
              <a:rPr lang="ja-JP" altLang="en-US" sz="1600" u="sng">
                <a:solidFill>
                  <a:srgbClr val="333333"/>
                </a:solidFill>
                <a:ea typeface="+mn-lt"/>
                <a:cs typeface="+mn-lt"/>
              </a:rPr>
              <a:t>通年を通して実施し、金・土・日・祝日に加え、祝前日</a:t>
            </a:r>
            <a:endParaRPr lang="en-US" altLang="ja-JP" sz="1600" u="sng" dirty="0">
              <a:solidFill>
                <a:srgbClr val="333333"/>
              </a:solidFill>
              <a:ea typeface="+mn-lt"/>
              <a:cs typeface="+mn-lt"/>
            </a:endParaRPr>
          </a:p>
          <a:p>
            <a:pPr algn="l"/>
            <a:r>
              <a:rPr lang="ja-JP" altLang="en-US" sz="1600" u="sng">
                <a:solidFill>
                  <a:srgbClr val="333333"/>
                </a:solidFill>
                <a:ea typeface="+mn-lt"/>
                <a:cs typeface="+mn-lt"/>
              </a:rPr>
              <a:t>も開催いたします。これにより、多くの来場者に参加</a:t>
            </a:r>
            <a:endParaRPr lang="en-US" altLang="ja-JP" sz="1600" u="sng" dirty="0">
              <a:solidFill>
                <a:srgbClr val="333333"/>
              </a:solidFill>
              <a:ea typeface="+mn-lt"/>
              <a:cs typeface="+mn-lt"/>
            </a:endParaRPr>
          </a:p>
          <a:p>
            <a:pPr algn="l"/>
            <a:r>
              <a:rPr lang="ja-JP" altLang="en-US" sz="1600" u="sng">
                <a:solidFill>
                  <a:srgbClr val="333333"/>
                </a:solidFill>
                <a:ea typeface="+mn-lt"/>
                <a:cs typeface="+mn-lt"/>
              </a:rPr>
              <a:t>しやすい時間帯を設定しています</a:t>
            </a:r>
            <a:r>
              <a:rPr lang="en-US" altLang="ja-JP" sz="1600" u="sng" dirty="0">
                <a:solidFill>
                  <a:srgbClr val="333333"/>
                </a:solidFill>
                <a:ea typeface="+mn-lt"/>
                <a:cs typeface="+mn-lt"/>
              </a:rPr>
              <a:t>。</a:t>
            </a:r>
            <a:endParaRPr lang="en-US" altLang="ja-JP" sz="1600" u="sng" dirty="0">
              <a:ea typeface="Calibri"/>
              <a:cs typeface="Calibri"/>
            </a:endParaRPr>
          </a:p>
          <a:p>
            <a:pPr>
              <a:lnSpc>
                <a:spcPts val="2750"/>
              </a:lnSpc>
            </a:pPr>
            <a:endParaRPr lang="en-US" altLang="ja-JP" sz="2400" dirty="0">
              <a:latin typeface="MS Mincho" panose="02020609040205080304" pitchFamily="49" charset="-128"/>
              <a:ea typeface="MS Mincho" panose="02020609040205080304" pitchFamily="49" charset="-128"/>
            </a:endParaRPr>
          </a:p>
          <a:p>
            <a:pPr>
              <a:lnSpc>
                <a:spcPts val="2750"/>
              </a:lnSpc>
            </a:pPr>
            <a:endParaRPr lang="en-US" altLang="ja-JP" sz="2400" dirty="0">
              <a:latin typeface="MS Mincho" panose="02020609040205080304" pitchFamily="49" charset="-128"/>
              <a:ea typeface="MS Mincho" panose="02020609040205080304" pitchFamily="49" charset="-128"/>
            </a:endParaRPr>
          </a:p>
          <a:p>
            <a:pPr>
              <a:lnSpc>
                <a:spcPts val="2750"/>
              </a:lnSpc>
            </a:pPr>
            <a:endParaRPr lang="en-US" altLang="ja-JP" sz="2400" dirty="0">
              <a:latin typeface="PT Sans"/>
            </a:endParaRPr>
          </a:p>
          <a:p>
            <a:pPr>
              <a:lnSpc>
                <a:spcPts val="2750"/>
              </a:lnSpc>
            </a:pPr>
            <a:endParaRPr lang="en-US" altLang="ja-JP" sz="2400" dirty="0">
              <a:latin typeface="PT Sans"/>
            </a:endParaRPr>
          </a:p>
          <a:p>
            <a:pPr marL="0" indent="0">
              <a:lnSpc>
                <a:spcPts val="2750"/>
              </a:lnSpc>
              <a:buNone/>
            </a:pPr>
            <a:endParaRPr lang="en-US" sz="2400" dirty="0">
              <a:latin typeface="Nunito Semi Bold"/>
            </a:endParaRPr>
          </a:p>
        </p:txBody>
      </p:sp>
      <p:pic>
        <p:nvPicPr>
          <p:cNvPr id="22" name="図 21" descr="ロゴ が含まれている画像&#10;&#10;自動的に生成された説明">
            <a:extLst>
              <a:ext uri="{FF2B5EF4-FFF2-40B4-BE49-F238E27FC236}">
                <a16:creationId xmlns:a16="http://schemas.microsoft.com/office/drawing/2014/main" id="{9D1BAF15-618F-D42D-A146-D63544A9D997}"/>
              </a:ext>
            </a:extLst>
          </p:cNvPr>
          <p:cNvPicPr>
            <a:picLocks noChangeAspect="1"/>
          </p:cNvPicPr>
          <p:nvPr/>
        </p:nvPicPr>
        <p:blipFill>
          <a:blip r:embed="rId3"/>
          <a:srcRect l="40872" t="21610" r="46408" b="62171"/>
          <a:stretch/>
        </p:blipFill>
        <p:spPr>
          <a:xfrm>
            <a:off x="156290" y="773104"/>
            <a:ext cx="736425" cy="737752"/>
          </a:xfrm>
          <a:prstGeom prst="rect">
            <a:avLst/>
          </a:prstGeom>
        </p:spPr>
      </p:pic>
      <p:pic>
        <p:nvPicPr>
          <p:cNvPr id="23" name="図 22" descr="ロゴ が含まれている画像&#10;&#10;自動的に生成された説明">
            <a:extLst>
              <a:ext uri="{FF2B5EF4-FFF2-40B4-BE49-F238E27FC236}">
                <a16:creationId xmlns:a16="http://schemas.microsoft.com/office/drawing/2014/main" id="{97197139-7099-6006-7CA5-6CD4E3DAD031}"/>
              </a:ext>
            </a:extLst>
          </p:cNvPr>
          <p:cNvPicPr>
            <a:picLocks noChangeAspect="1"/>
          </p:cNvPicPr>
          <p:nvPr/>
        </p:nvPicPr>
        <p:blipFill>
          <a:blip r:embed="rId3"/>
          <a:srcRect l="40872" t="35234" r="46408" b="45084"/>
          <a:stretch/>
        </p:blipFill>
        <p:spPr>
          <a:xfrm>
            <a:off x="156290" y="3039193"/>
            <a:ext cx="736425" cy="895241"/>
          </a:xfrm>
          <a:prstGeom prst="rect">
            <a:avLst/>
          </a:prstGeom>
        </p:spPr>
      </p:pic>
    </p:spTree>
    <p:extLst>
      <p:ext uri="{BB962C8B-B14F-4D97-AF65-F5344CB8AC3E}">
        <p14:creationId xmlns:p14="http://schemas.microsoft.com/office/powerpoint/2010/main" val="744782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道路を走る群衆&#10;&#10;中程度の精度で自動的に生成された説明">
            <a:extLst>
              <a:ext uri="{FF2B5EF4-FFF2-40B4-BE49-F238E27FC236}">
                <a16:creationId xmlns:a16="http://schemas.microsoft.com/office/drawing/2014/main" id="{AF9C87C7-DBED-FC52-74A1-486614F8BDB6}"/>
              </a:ext>
            </a:extLst>
          </p:cNvPr>
          <p:cNvPicPr>
            <a:picLocks noChangeAspect="1"/>
          </p:cNvPicPr>
          <p:nvPr/>
        </p:nvPicPr>
        <p:blipFill>
          <a:blip r:embed="rId2"/>
          <a:stretch>
            <a:fillRect/>
          </a:stretch>
        </p:blipFill>
        <p:spPr>
          <a:xfrm>
            <a:off x="3240859" y="0"/>
            <a:ext cx="11068449" cy="7559675"/>
          </a:xfrm>
          <a:prstGeom prst="rect">
            <a:avLst/>
          </a:prstGeom>
        </p:spPr>
      </p:pic>
      <p:sp>
        <p:nvSpPr>
          <p:cNvPr id="6" name="正方形/長方形 5">
            <a:extLst>
              <a:ext uri="{FF2B5EF4-FFF2-40B4-BE49-F238E27FC236}">
                <a16:creationId xmlns:a16="http://schemas.microsoft.com/office/drawing/2014/main" id="{5CCACC46-E487-B220-C655-06D490E9B56F}"/>
              </a:ext>
            </a:extLst>
          </p:cNvPr>
          <p:cNvSpPr/>
          <p:nvPr/>
        </p:nvSpPr>
        <p:spPr>
          <a:xfrm rot="5400000">
            <a:off x="-1086585" y="-1939925"/>
            <a:ext cx="16803570" cy="18999200"/>
          </a:xfrm>
          <a:prstGeom prst="rect">
            <a:avLst/>
          </a:prstGeom>
          <a:gradFill flip="none" rotWithShape="1">
            <a:gsLst>
              <a:gs pos="30000">
                <a:schemeClr val="bg1">
                  <a:alpha val="99622"/>
                </a:schemeClr>
              </a:gs>
              <a:gs pos="100000">
                <a:schemeClr val="bg1">
                  <a:lumMod val="0"/>
                  <a:lumOff val="100000"/>
                  <a:alpha val="30000"/>
                </a:schemeClr>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5CE8E58B-E3BF-8B78-F4FE-F7043C7BE930}"/>
              </a:ext>
            </a:extLst>
          </p:cNvPr>
          <p:cNvSpPr txBox="1"/>
          <p:nvPr/>
        </p:nvSpPr>
        <p:spPr>
          <a:xfrm>
            <a:off x="156290" y="197583"/>
            <a:ext cx="4579833" cy="400110"/>
          </a:xfrm>
          <a:prstGeom prst="rect">
            <a:avLst/>
          </a:prstGeom>
          <a:noFill/>
        </p:spPr>
        <p:txBody>
          <a:bodyPr wrap="square">
            <a:spAutoFit/>
          </a:bodyPr>
          <a:lstStyle/>
          <a:p>
            <a:r>
              <a:rPr lang="ja-JP" altLang="en-US" sz="2000">
                <a:latin typeface="Hiragino Kaku Gothic ProN W3" panose="020B0300000000000000" pitchFamily="34" charset="-128"/>
                <a:ea typeface="Hiragino Kaku Gothic ProN W3" panose="020B0300000000000000" pitchFamily="34" charset="-128"/>
              </a:rPr>
              <a:t>ナイトマーケット</a:t>
            </a:r>
            <a:r>
              <a:rPr lang="ja-JP" altLang="en-US" sz="2000">
                <a:effectLst/>
                <a:latin typeface="Hiragino Kaku Gothic ProN W3" panose="020B0300000000000000" pitchFamily="34" charset="-128"/>
                <a:ea typeface="Hiragino Kaku Gothic ProN W3" panose="020B0300000000000000" pitchFamily="34" charset="-128"/>
              </a:rPr>
              <a:t>の開催詳細</a:t>
            </a:r>
            <a:r>
              <a:rPr lang="en-US" altLang="ja-JP" sz="2000" dirty="0">
                <a:effectLst/>
                <a:latin typeface="Hiragino Kaku Gothic ProN W3" panose="020B0300000000000000" pitchFamily="34" charset="-128"/>
                <a:ea typeface="Hiragino Kaku Gothic ProN W3" panose="020B0300000000000000" pitchFamily="34" charset="-128"/>
              </a:rPr>
              <a:t>-2</a:t>
            </a:r>
            <a:endParaRPr lang="ja-JP" altLang="en-US">
              <a:effectLst/>
              <a:latin typeface="Helvetica Neue" panose="02000503000000020004" pitchFamily="2" charset="0"/>
            </a:endParaRPr>
          </a:p>
        </p:txBody>
      </p:sp>
      <p:sp>
        <p:nvSpPr>
          <p:cNvPr id="9" name="Text 2">
            <a:extLst>
              <a:ext uri="{FF2B5EF4-FFF2-40B4-BE49-F238E27FC236}">
                <a16:creationId xmlns:a16="http://schemas.microsoft.com/office/drawing/2014/main" id="{D8A2210C-1F34-FA9D-64F0-01A2AB741CA5}"/>
              </a:ext>
            </a:extLst>
          </p:cNvPr>
          <p:cNvSpPr/>
          <p:nvPr/>
        </p:nvSpPr>
        <p:spPr>
          <a:xfrm>
            <a:off x="678431" y="1268718"/>
            <a:ext cx="10014779" cy="5564514"/>
          </a:xfrm>
          <a:prstGeom prst="rect">
            <a:avLst/>
          </a:prstGeom>
          <a:noFill/>
          <a:ln/>
          <a:effectLst>
            <a:glow rad="190500">
              <a:schemeClr val="bg1">
                <a:alpha val="70000"/>
              </a:schemeClr>
            </a:glow>
          </a:effectLst>
        </p:spPr>
        <p:txBody>
          <a:bodyPr wrap="none" lIns="0" tIns="0" rIns="0" bIns="0" rtlCol="0" anchor="t"/>
          <a:lstStyle/>
          <a:p>
            <a:r>
              <a:rPr lang="en-US" altLang="ja-JP" sz="2000" dirty="0">
                <a:effectLst/>
                <a:latin typeface="MS PGothic" panose="020B0600070205080204" pitchFamily="34" charset="-128"/>
                <a:ea typeface="MS PGothic" panose="020B0600070205080204" pitchFamily="34" charset="-128"/>
              </a:rPr>
              <a:t>     </a:t>
            </a:r>
            <a:r>
              <a:rPr lang="ja-JP" altLang="en-US" sz="2000">
                <a:solidFill>
                  <a:srgbClr val="92BE38"/>
                </a:solidFill>
                <a:effectLst/>
                <a:latin typeface="MS PGothic" panose="020B0600070205080204" pitchFamily="34" charset="-128"/>
                <a:ea typeface="MS PGothic" panose="020B0600070205080204" pitchFamily="34" charset="-128"/>
              </a:rPr>
              <a:t>参加店舗数</a:t>
            </a:r>
            <a:r>
              <a:rPr lang="ja-JP" altLang="en-US" sz="2000">
                <a:effectLst/>
                <a:latin typeface="MS PGothic" panose="020B0600070205080204" pitchFamily="34" charset="-128"/>
                <a:ea typeface="MS PGothic" panose="020B0600070205080204" pitchFamily="34" charset="-128"/>
              </a:rPr>
              <a:t> </a:t>
            </a:r>
          </a:p>
          <a:p>
            <a:endParaRPr lang="en-US" altLang="ja-JP" dirty="0">
              <a:effectLst/>
              <a:latin typeface="MS Mincho" panose="02020609040205080304" pitchFamily="49" charset="-128"/>
              <a:ea typeface="MS Mincho" panose="02020609040205080304" pitchFamily="49" charset="-128"/>
            </a:endParaRPr>
          </a:p>
          <a:p>
            <a:r>
              <a:rPr lang="ja-JP" altLang="en-US">
                <a:effectLst/>
                <a:latin typeface="Helvetica Neue" panose="02000503000000020004" pitchFamily="2" charset="0"/>
              </a:rPr>
              <a:t> 　</a:t>
            </a:r>
            <a:r>
              <a:rPr lang="ja-JP" altLang="en-US">
                <a:effectLst>
                  <a:glow rad="190500">
                    <a:schemeClr val="bg1">
                      <a:alpha val="70000"/>
                    </a:schemeClr>
                  </a:glow>
                </a:effectLst>
                <a:latin typeface="MS Mincho" panose="02020609040205080304" pitchFamily="49" charset="-128"/>
                <a:ea typeface="MS Mincho" panose="02020609040205080304" pitchFamily="49" charset="-128"/>
              </a:rPr>
              <a:t>初回においては、</a:t>
            </a:r>
            <a:r>
              <a:rPr lang="en-US" altLang="ja-JP" dirty="0">
                <a:effectLst>
                  <a:glow rad="190500">
                    <a:schemeClr val="bg1">
                      <a:alpha val="70000"/>
                    </a:schemeClr>
                  </a:glow>
                </a:effectLst>
                <a:latin typeface="MS Mincho" panose="02020609040205080304" pitchFamily="49" charset="-128"/>
                <a:ea typeface="MS Mincho" panose="02020609040205080304" pitchFamily="49" charset="-128"/>
              </a:rPr>
              <a:t>50</a:t>
            </a:r>
            <a:r>
              <a:rPr lang="ja-JP" altLang="en-US">
                <a:effectLst>
                  <a:glow rad="190500">
                    <a:schemeClr val="bg1">
                      <a:alpha val="70000"/>
                    </a:schemeClr>
                  </a:glow>
                </a:effectLst>
                <a:latin typeface="MS Mincho" panose="02020609040205080304" pitchFamily="49" charset="-128"/>
                <a:ea typeface="MS Mincho" panose="02020609040205080304" pitchFamily="49" charset="-128"/>
              </a:rPr>
              <a:t>店舗を予定しています。イベントの成長に合わせて、</a:t>
            </a:r>
            <a:endParaRPr lang="en-US" altLang="ja-JP" dirty="0">
              <a:effectLst>
                <a:glow rad="190500">
                  <a:schemeClr val="bg1">
                    <a:alpha val="70000"/>
                  </a:schemeClr>
                </a:glow>
              </a:effectLst>
              <a:latin typeface="MS Mincho" panose="02020609040205080304" pitchFamily="49" charset="-128"/>
              <a:ea typeface="MS Mincho" panose="02020609040205080304" pitchFamily="49" charset="-128"/>
            </a:endParaRPr>
          </a:p>
          <a:p>
            <a:r>
              <a:rPr lang="ja-JP" altLang="en-US">
                <a:effectLst>
                  <a:glow rad="190500">
                    <a:schemeClr val="bg1">
                      <a:alpha val="70000"/>
                    </a:schemeClr>
                  </a:glow>
                </a:effectLst>
                <a:latin typeface="MS Mincho" panose="02020609040205080304" pitchFamily="49" charset="-128"/>
                <a:ea typeface="MS Mincho" panose="02020609040205080304" pitchFamily="49" charset="-128"/>
              </a:rPr>
              <a:t>　</a:t>
            </a:r>
            <a:r>
              <a:rPr lang="en-US" altLang="ja-JP"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a:effectLst>
                  <a:glow rad="190500">
                    <a:schemeClr val="bg1">
                      <a:alpha val="70000"/>
                    </a:schemeClr>
                  </a:glow>
                </a:effectLst>
                <a:latin typeface="MS Mincho" panose="02020609040205080304" pitchFamily="49" charset="-128"/>
                <a:ea typeface="MS Mincho" panose="02020609040205080304" pitchFamily="49" charset="-128"/>
              </a:rPr>
              <a:t>参加店舗数を徐々に増やし、多様な商品やサービスを提供していく計画です。</a:t>
            </a:r>
          </a:p>
          <a:p>
            <a:pPr marL="0" indent="0">
              <a:lnSpc>
                <a:spcPts val="2750"/>
              </a:lnSpc>
              <a:buNone/>
            </a:pPr>
            <a:endParaRPr lang="en-US" sz="2400" dirty="0">
              <a:solidFill>
                <a:srgbClr val="00002E"/>
              </a:solidFill>
              <a:latin typeface="MS Mincho" panose="02020609040205080304" pitchFamily="49" charset="-128"/>
              <a:ea typeface="MS Mincho" panose="02020609040205080304" pitchFamily="49" charset="-128"/>
              <a:cs typeface="Nunito Semi Bold" pitchFamily="34" charset="-120"/>
            </a:endParaRPr>
          </a:p>
          <a:p>
            <a:pPr marL="0" indent="0">
              <a:lnSpc>
                <a:spcPts val="2750"/>
              </a:lnSpc>
              <a:buNone/>
            </a:pPr>
            <a:r>
              <a:rPr lang="en-US" sz="2000" dirty="0">
                <a:solidFill>
                  <a:srgbClr val="00002E"/>
                </a:solidFill>
                <a:latin typeface="MS PGothic" panose="020B0600070205080204" pitchFamily="34" charset="-128"/>
                <a:ea typeface="MS PGothic" panose="020B0600070205080204" pitchFamily="34" charset="-128"/>
                <a:cs typeface="Nunito Semi Bold" pitchFamily="34" charset="-120"/>
              </a:rPr>
              <a:t>     </a:t>
            </a:r>
            <a:r>
              <a:rPr lang="en-US" sz="2000" dirty="0" err="1">
                <a:solidFill>
                  <a:srgbClr val="E4D114"/>
                </a:solidFill>
                <a:latin typeface="MS PGothic" panose="020B0600070205080204" pitchFamily="34" charset="-128"/>
                <a:ea typeface="MS PGothic" panose="020B0600070205080204" pitchFamily="34" charset="-128"/>
                <a:cs typeface="Nunito Semi Bold" pitchFamily="34" charset="-120"/>
              </a:rPr>
              <a:t>出店者内容</a:t>
            </a:r>
            <a:endParaRPr lang="en-US" sz="2000" dirty="0">
              <a:solidFill>
                <a:srgbClr val="E4D114"/>
              </a:solidFill>
              <a:latin typeface="MS PGothic" panose="020B0600070205080204" pitchFamily="34" charset="-128"/>
              <a:ea typeface="MS PGothic" panose="020B0600070205080204" pitchFamily="34" charset="-128"/>
              <a:cs typeface="Nunito Semi Bold" pitchFamily="34" charset="-120"/>
            </a:endParaRPr>
          </a:p>
          <a:p>
            <a:pPr marL="0" indent="0">
              <a:lnSpc>
                <a:spcPts val="2750"/>
              </a:lnSpc>
              <a:buNone/>
            </a:pPr>
            <a:endParaRPr lang="en-US" sz="2000" u="sng" dirty="0">
              <a:solidFill>
                <a:srgbClr val="00002E"/>
              </a:solidFill>
              <a:latin typeface="MS PGothic" panose="020B0600070205080204" pitchFamily="34" charset="-128"/>
              <a:ea typeface="MS PGothic" panose="020B0600070205080204" pitchFamily="34" charset="-128"/>
              <a:cs typeface="Nunito Semi Bold" pitchFamily="34" charset="-120"/>
            </a:endParaRPr>
          </a:p>
          <a:p>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飲食店　　　</a:t>
            </a:r>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地元の食材を活かした屋台料理やスイーツを提供し、宮崎の味覚を</a:t>
            </a:r>
            <a:endPar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endParaRPr>
          </a:p>
          <a:p>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堪能していただきます。  </a:t>
            </a:r>
          </a:p>
          <a:p>
            <a:endPar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endParaRPr>
          </a:p>
          <a:p>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物販　　　　</a:t>
            </a:r>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地元の工芸品や特産品を含む多様な商品を取り扱う店舗が並びます。  </a:t>
            </a:r>
          </a:p>
          <a:p>
            <a:endPar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endParaRPr>
          </a:p>
          <a:p>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協賛ブース　</a:t>
            </a:r>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地元企業や団体の協賛により、地域の</a:t>
            </a:r>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PR</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やブランド認知度の向上を</a:t>
            </a:r>
            <a:endPar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endParaRPr>
          </a:p>
          <a:p>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図ります。これらの出店内容は、地域の特色を前面に押し出し、</a:t>
            </a:r>
            <a:endPar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endParaRPr>
          </a:p>
          <a:p>
            <a:r>
              <a:rPr lang="en-US" altLang="ja-JP" sz="2000"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sz="2000">
                <a:effectLst>
                  <a:glow rad="190500">
                    <a:schemeClr val="bg1">
                      <a:alpha val="70000"/>
                    </a:schemeClr>
                  </a:glow>
                </a:effectLst>
                <a:latin typeface="MS Mincho" panose="02020609040205080304" pitchFamily="49" charset="-128"/>
                <a:ea typeface="MS Mincho" panose="02020609040205080304" pitchFamily="49" charset="-128"/>
              </a:rPr>
              <a:t>来場者の皆様に特別な体験を提案できるよう工夫しています。</a:t>
            </a:r>
          </a:p>
          <a:p>
            <a:pPr marL="0" indent="0">
              <a:lnSpc>
                <a:spcPts val="2750"/>
              </a:lnSpc>
              <a:buNone/>
            </a:pPr>
            <a:endParaRPr lang="en-US" sz="2000" u="sng" dirty="0">
              <a:solidFill>
                <a:srgbClr val="00002E"/>
              </a:solidFill>
              <a:effectLst>
                <a:glow rad="190500">
                  <a:schemeClr val="bg1">
                    <a:alpha val="70000"/>
                  </a:schemeClr>
                </a:glow>
              </a:effectLst>
              <a:latin typeface="MS PGothic" panose="020B0600070205080204" pitchFamily="34" charset="-128"/>
              <a:ea typeface="MS PGothic" panose="020B0600070205080204" pitchFamily="34" charset="-128"/>
              <a:cs typeface="Nunito Semi Bold" pitchFamily="34" charset="-120"/>
            </a:endParaRPr>
          </a:p>
          <a:p>
            <a:pPr marL="0" indent="0">
              <a:lnSpc>
                <a:spcPts val="2750"/>
              </a:lnSpc>
              <a:buNone/>
            </a:pPr>
            <a:endParaRPr lang="en-US" sz="2000" u="sng" dirty="0">
              <a:solidFill>
                <a:srgbClr val="00002E"/>
              </a:solidFill>
              <a:effectLst>
                <a:glow rad="190500">
                  <a:schemeClr val="bg1">
                    <a:alpha val="70000"/>
                  </a:schemeClr>
                </a:glow>
              </a:effectLst>
              <a:latin typeface="MS PGothic" panose="020B0600070205080204" pitchFamily="34" charset="-128"/>
              <a:ea typeface="MS PGothic" panose="020B0600070205080204" pitchFamily="34" charset="-128"/>
              <a:cs typeface="Nunito Semi Bold" pitchFamily="34" charset="-120"/>
            </a:endParaRPr>
          </a:p>
          <a:p>
            <a:pPr marL="0" indent="0">
              <a:lnSpc>
                <a:spcPts val="2750"/>
              </a:lnSpc>
              <a:buNone/>
            </a:pPr>
            <a:endParaRPr lang="en-US" sz="2000" u="sng" dirty="0">
              <a:solidFill>
                <a:srgbClr val="00002E"/>
              </a:solidFill>
              <a:latin typeface="MS PGothic" panose="020B0600070205080204" pitchFamily="34" charset="-128"/>
              <a:ea typeface="MS PGothic" panose="020B0600070205080204" pitchFamily="34" charset="-128"/>
              <a:cs typeface="Nunito Semi Bold" pitchFamily="34" charset="-120"/>
            </a:endParaRPr>
          </a:p>
          <a:p>
            <a:pPr>
              <a:lnSpc>
                <a:spcPts val="2750"/>
              </a:lnSpc>
            </a:pPr>
            <a:endParaRPr lang="en-US" altLang="ja-JP" sz="2000" dirty="0">
              <a:solidFill>
                <a:srgbClr val="00002E"/>
              </a:solidFill>
              <a:latin typeface="MS Mincho" panose="02020609040205080304" pitchFamily="49" charset="-128"/>
              <a:ea typeface="MS Mincho" panose="02020609040205080304" pitchFamily="49" charset="-128"/>
              <a:cs typeface="PT Sans" pitchFamily="34" charset="-120"/>
            </a:endParaRPr>
          </a:p>
          <a:p>
            <a:pPr>
              <a:lnSpc>
                <a:spcPts val="2750"/>
              </a:lnSpc>
            </a:pPr>
            <a:endParaRPr lang="en-US" altLang="ja-JP" sz="2400" dirty="0">
              <a:latin typeface="MS Mincho" panose="02020609040205080304" pitchFamily="49" charset="-128"/>
              <a:ea typeface="MS Mincho" panose="02020609040205080304" pitchFamily="49" charset="-128"/>
            </a:endParaRPr>
          </a:p>
          <a:p>
            <a:pPr>
              <a:lnSpc>
                <a:spcPts val="2750"/>
              </a:lnSpc>
            </a:pPr>
            <a:endParaRPr lang="en-US" altLang="ja-JP" sz="2400" dirty="0">
              <a:latin typeface="MS Mincho" panose="02020609040205080304" pitchFamily="49" charset="-128"/>
              <a:ea typeface="MS Mincho" panose="02020609040205080304" pitchFamily="49" charset="-128"/>
            </a:endParaRPr>
          </a:p>
          <a:p>
            <a:pPr>
              <a:lnSpc>
                <a:spcPts val="2750"/>
              </a:lnSpc>
            </a:pPr>
            <a:endParaRPr lang="en-US" altLang="ja-JP" sz="2400" dirty="0">
              <a:latin typeface="PT Sans"/>
            </a:endParaRPr>
          </a:p>
          <a:p>
            <a:pPr>
              <a:lnSpc>
                <a:spcPts val="2750"/>
              </a:lnSpc>
            </a:pPr>
            <a:endParaRPr lang="en-US" altLang="ja-JP" sz="2400" dirty="0">
              <a:latin typeface="PT Sans"/>
            </a:endParaRPr>
          </a:p>
          <a:p>
            <a:pPr marL="0" indent="0">
              <a:lnSpc>
                <a:spcPts val="2750"/>
              </a:lnSpc>
              <a:buNone/>
            </a:pPr>
            <a:endParaRPr lang="en-US" sz="2400" dirty="0">
              <a:latin typeface="Nunito Semi Bold"/>
            </a:endParaRPr>
          </a:p>
        </p:txBody>
      </p:sp>
      <p:pic>
        <p:nvPicPr>
          <p:cNvPr id="10" name="図 9" descr="ロゴ が含まれている画像&#10;&#10;自動的に生成された説明">
            <a:extLst>
              <a:ext uri="{FF2B5EF4-FFF2-40B4-BE49-F238E27FC236}">
                <a16:creationId xmlns:a16="http://schemas.microsoft.com/office/drawing/2014/main" id="{D43BE951-D9E3-F5BA-DA69-4B3ABD847469}"/>
              </a:ext>
            </a:extLst>
          </p:cNvPr>
          <p:cNvPicPr>
            <a:picLocks noChangeAspect="1"/>
          </p:cNvPicPr>
          <p:nvPr/>
        </p:nvPicPr>
        <p:blipFill>
          <a:blip r:embed="rId3"/>
          <a:srcRect l="40872" t="70433" r="46678" b="11926"/>
          <a:stretch/>
        </p:blipFill>
        <p:spPr>
          <a:xfrm>
            <a:off x="156290" y="2556590"/>
            <a:ext cx="720789" cy="802433"/>
          </a:xfrm>
          <a:prstGeom prst="rect">
            <a:avLst/>
          </a:prstGeom>
        </p:spPr>
      </p:pic>
      <p:pic>
        <p:nvPicPr>
          <p:cNvPr id="12" name="図 11" descr="ロゴ が含まれている画像&#10;&#10;自動的に生成された説明">
            <a:extLst>
              <a:ext uri="{FF2B5EF4-FFF2-40B4-BE49-F238E27FC236}">
                <a16:creationId xmlns:a16="http://schemas.microsoft.com/office/drawing/2014/main" id="{413565F9-F509-0113-4651-DEE98234DFE8}"/>
              </a:ext>
            </a:extLst>
          </p:cNvPr>
          <p:cNvPicPr>
            <a:picLocks noChangeAspect="1"/>
          </p:cNvPicPr>
          <p:nvPr/>
        </p:nvPicPr>
        <p:blipFill>
          <a:blip r:embed="rId3"/>
          <a:srcRect l="40872" t="51551" r="46678" b="27720"/>
          <a:stretch/>
        </p:blipFill>
        <p:spPr>
          <a:xfrm>
            <a:off x="155809" y="941869"/>
            <a:ext cx="720789" cy="942920"/>
          </a:xfrm>
          <a:prstGeom prst="rect">
            <a:avLst/>
          </a:prstGeom>
        </p:spPr>
      </p:pic>
    </p:spTree>
    <p:extLst>
      <p:ext uri="{BB962C8B-B14F-4D97-AF65-F5344CB8AC3E}">
        <p14:creationId xmlns:p14="http://schemas.microsoft.com/office/powerpoint/2010/main" val="1209224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descr="クリスマスツリーと人々&#10;&#10;自動的に生成された説明">
            <a:extLst>
              <a:ext uri="{FF2B5EF4-FFF2-40B4-BE49-F238E27FC236}">
                <a16:creationId xmlns:a16="http://schemas.microsoft.com/office/drawing/2014/main" id="{C84DFC47-5275-F5F3-0485-0D5CEF4EBA60}"/>
              </a:ext>
            </a:extLst>
          </p:cNvPr>
          <p:cNvPicPr>
            <a:picLocks noChangeAspect="1"/>
          </p:cNvPicPr>
          <p:nvPr/>
        </p:nvPicPr>
        <p:blipFill>
          <a:blip r:embed="rId2"/>
          <a:stretch>
            <a:fillRect/>
          </a:stretch>
        </p:blipFill>
        <p:spPr>
          <a:xfrm>
            <a:off x="1752598" y="1374813"/>
            <a:ext cx="12384802" cy="8245315"/>
          </a:xfrm>
          <a:prstGeom prst="rect">
            <a:avLst/>
          </a:prstGeom>
        </p:spPr>
      </p:pic>
      <p:sp>
        <p:nvSpPr>
          <p:cNvPr id="6" name="正方形/長方形 5">
            <a:extLst>
              <a:ext uri="{FF2B5EF4-FFF2-40B4-BE49-F238E27FC236}">
                <a16:creationId xmlns:a16="http://schemas.microsoft.com/office/drawing/2014/main" id="{61475366-3FD8-A2D4-491E-784AF21E41E2}"/>
              </a:ext>
            </a:extLst>
          </p:cNvPr>
          <p:cNvSpPr/>
          <p:nvPr/>
        </p:nvSpPr>
        <p:spPr>
          <a:xfrm rot="8771736">
            <a:off x="-5298027" y="-4306400"/>
            <a:ext cx="21799770" cy="16937016"/>
          </a:xfrm>
          <a:prstGeom prst="rect">
            <a:avLst/>
          </a:prstGeom>
          <a:gradFill flip="none" rotWithShape="1">
            <a:gsLst>
              <a:gs pos="52000">
                <a:schemeClr val="bg1">
                  <a:alpha val="99622"/>
                </a:schemeClr>
              </a:gs>
              <a:gs pos="75000">
                <a:schemeClr val="bg1">
                  <a:lumMod val="0"/>
                  <a:lumOff val="100000"/>
                  <a:alpha val="3000"/>
                </a:schemeClr>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473AD297-B1C8-2028-3E94-AF4D5CD34835}"/>
              </a:ext>
            </a:extLst>
          </p:cNvPr>
          <p:cNvSpPr txBox="1"/>
          <p:nvPr/>
        </p:nvSpPr>
        <p:spPr>
          <a:xfrm>
            <a:off x="1485357" y="1889179"/>
            <a:ext cx="13815390" cy="1689373"/>
          </a:xfrm>
          <a:prstGeom prst="rect">
            <a:avLst/>
          </a:prstGeom>
          <a:noFill/>
        </p:spPr>
        <p:txBody>
          <a:bodyPr wrap="square">
            <a:spAutoFit/>
          </a:bodyPr>
          <a:lstStyle/>
          <a:p>
            <a:pPr>
              <a:lnSpc>
                <a:spcPct val="150000"/>
              </a:lnSpc>
            </a:pPr>
            <a:r>
              <a:rPr lang="ja-JP" altLang="en-US">
                <a:effectLst/>
                <a:latin typeface="MS Mincho" panose="02020609040205080304" pitchFamily="49" charset="-128"/>
                <a:ea typeface="MS Mincho" panose="02020609040205080304" pitchFamily="49" charset="-128"/>
              </a:rPr>
              <a:t>対象</a:t>
            </a:r>
          </a:p>
          <a:p>
            <a:pPr>
              <a:lnSpc>
                <a:spcPct val="150000"/>
              </a:lnSpc>
            </a:pPr>
            <a:r>
              <a:rPr lang="ja-JP" altLang="en-US">
                <a:effectLst/>
                <a:latin typeface="MS Mincho" panose="02020609040205080304" pitchFamily="49" charset="-128"/>
                <a:ea typeface="MS Mincho" panose="02020609040205080304" pitchFamily="49" charset="-128"/>
              </a:rPr>
              <a:t>出店ジャンル</a:t>
            </a:r>
            <a:r>
              <a:rPr lang="en-US" altLang="ja-JP" dirty="0">
                <a:latin typeface="MS Mincho" panose="02020609040205080304" pitchFamily="49" charset="-128"/>
                <a:ea typeface="MS Mincho" panose="02020609040205080304" pitchFamily="49" charset="-128"/>
              </a:rPr>
              <a:t>  </a:t>
            </a:r>
            <a:endParaRPr lang="ja-JP" altLang="en-US">
              <a:effectLst/>
              <a:latin typeface="MS Mincho" panose="02020609040205080304" pitchFamily="49" charset="-128"/>
              <a:ea typeface="MS Mincho" panose="02020609040205080304" pitchFamily="49" charset="-128"/>
            </a:endParaRPr>
          </a:p>
          <a:p>
            <a:pPr>
              <a:lnSpc>
                <a:spcPct val="150000"/>
              </a:lnSpc>
            </a:pPr>
            <a:r>
              <a:rPr lang="ja-JP" altLang="en-US">
                <a:effectLst/>
                <a:latin typeface="MS Mincho" panose="02020609040205080304" pitchFamily="49" charset="-128"/>
                <a:ea typeface="MS Mincho" panose="02020609040205080304" pitchFamily="49" charset="-128"/>
              </a:rPr>
              <a:t>出店条件</a:t>
            </a:r>
            <a:r>
              <a:rPr lang="en-US" altLang="ja-JP" dirty="0">
                <a:latin typeface="MS Mincho" panose="02020609040205080304" pitchFamily="49" charset="-128"/>
                <a:ea typeface="MS Mincho" panose="02020609040205080304" pitchFamily="49" charset="-128"/>
              </a:rPr>
              <a:t>         </a:t>
            </a:r>
            <a:endParaRPr lang="ja-JP" altLang="en-US">
              <a:effectLst/>
              <a:latin typeface="MS Mincho" panose="02020609040205080304" pitchFamily="49" charset="-128"/>
              <a:ea typeface="MS Mincho" panose="02020609040205080304" pitchFamily="49" charset="-128"/>
            </a:endParaRPr>
          </a:p>
          <a:p>
            <a:pPr>
              <a:lnSpc>
                <a:spcPct val="150000"/>
              </a:lnSpc>
            </a:pPr>
            <a:r>
              <a:rPr lang="ja-JP" altLang="en-US">
                <a:effectLst/>
                <a:latin typeface="MS Mincho" panose="02020609040205080304" pitchFamily="49" charset="-128"/>
                <a:ea typeface="MS Mincho" panose="02020609040205080304" pitchFamily="49" charset="-128"/>
              </a:rPr>
              <a:t>応募方法</a:t>
            </a:r>
            <a:r>
              <a:rPr lang="en-US" altLang="ja-JP" dirty="0">
                <a:latin typeface="MS Mincho" panose="02020609040205080304" pitchFamily="49" charset="-128"/>
                <a:ea typeface="MS Mincho" panose="02020609040205080304" pitchFamily="49" charset="-128"/>
              </a:rPr>
              <a:t>      </a:t>
            </a:r>
            <a:endParaRPr lang="en-US" altLang="ja-JP" dirty="0">
              <a:effectLst/>
              <a:latin typeface="MS Mincho" panose="02020609040205080304" pitchFamily="49" charset="-128"/>
              <a:ea typeface="MS Mincho" panose="02020609040205080304" pitchFamily="49" charset="-128"/>
            </a:endParaRPr>
          </a:p>
        </p:txBody>
      </p:sp>
      <p:pic>
        <p:nvPicPr>
          <p:cNvPr id="9" name="図 8" descr="テキスト&#10;&#10;自動的に生成された説明">
            <a:extLst>
              <a:ext uri="{FF2B5EF4-FFF2-40B4-BE49-F238E27FC236}">
                <a16:creationId xmlns:a16="http://schemas.microsoft.com/office/drawing/2014/main" id="{11D0AB26-0A6D-DEEB-52A4-3826F421D6F7}"/>
              </a:ext>
            </a:extLst>
          </p:cNvPr>
          <p:cNvPicPr>
            <a:picLocks noChangeAspect="1"/>
          </p:cNvPicPr>
          <p:nvPr/>
        </p:nvPicPr>
        <p:blipFill>
          <a:blip r:embed="rId3"/>
          <a:srcRect l="30233" t="25758" r="54506" b="45405"/>
          <a:stretch/>
        </p:blipFill>
        <p:spPr>
          <a:xfrm>
            <a:off x="368940" y="1146357"/>
            <a:ext cx="1116418" cy="1318438"/>
          </a:xfrm>
          <a:prstGeom prst="rect">
            <a:avLst/>
          </a:prstGeom>
        </p:spPr>
      </p:pic>
      <p:pic>
        <p:nvPicPr>
          <p:cNvPr id="10" name="図 9" descr="テキスト&#10;&#10;自動的に生成された説明">
            <a:extLst>
              <a:ext uri="{FF2B5EF4-FFF2-40B4-BE49-F238E27FC236}">
                <a16:creationId xmlns:a16="http://schemas.microsoft.com/office/drawing/2014/main" id="{C4941C4F-9CCE-EE69-96AE-03B9BC5FE0E7}"/>
              </a:ext>
            </a:extLst>
          </p:cNvPr>
          <p:cNvPicPr>
            <a:picLocks noChangeAspect="1"/>
          </p:cNvPicPr>
          <p:nvPr/>
        </p:nvPicPr>
        <p:blipFill>
          <a:blip r:embed="rId3"/>
          <a:srcRect l="30233" t="54595" r="54506" b="11637"/>
          <a:stretch/>
        </p:blipFill>
        <p:spPr>
          <a:xfrm>
            <a:off x="368940" y="4291215"/>
            <a:ext cx="1116417" cy="1543884"/>
          </a:xfrm>
          <a:prstGeom prst="rect">
            <a:avLst/>
          </a:prstGeom>
        </p:spPr>
      </p:pic>
      <p:sp>
        <p:nvSpPr>
          <p:cNvPr id="11" name="テキスト ボックス 10">
            <a:extLst>
              <a:ext uri="{FF2B5EF4-FFF2-40B4-BE49-F238E27FC236}">
                <a16:creationId xmlns:a16="http://schemas.microsoft.com/office/drawing/2014/main" id="{3A8F5058-6F94-6D03-CEF3-F83DC8588FEC}"/>
              </a:ext>
            </a:extLst>
          </p:cNvPr>
          <p:cNvSpPr txBox="1"/>
          <p:nvPr/>
        </p:nvSpPr>
        <p:spPr>
          <a:xfrm>
            <a:off x="156290" y="197583"/>
            <a:ext cx="4579833" cy="400110"/>
          </a:xfrm>
          <a:prstGeom prst="rect">
            <a:avLst/>
          </a:prstGeom>
          <a:noFill/>
        </p:spPr>
        <p:txBody>
          <a:bodyPr wrap="square">
            <a:spAutoFit/>
          </a:bodyPr>
          <a:lstStyle/>
          <a:p>
            <a:r>
              <a:rPr lang="ja-JP" altLang="en-US" sz="2000">
                <a:effectLst/>
                <a:latin typeface="Hiragino Kaku Gothic ProN W3" panose="020B0300000000000000" pitchFamily="34" charset="-128"/>
                <a:ea typeface="Hiragino Kaku Gothic ProN W3" panose="020B0300000000000000" pitchFamily="34" charset="-128"/>
              </a:rPr>
              <a:t>募集概要</a:t>
            </a:r>
            <a:endParaRPr lang="ja-JP" altLang="en-US">
              <a:effectLst/>
              <a:latin typeface="Helvetica Neue" panose="02000503000000020004" pitchFamily="2" charset="0"/>
            </a:endParaRPr>
          </a:p>
        </p:txBody>
      </p:sp>
      <p:sp>
        <p:nvSpPr>
          <p:cNvPr id="13" name="テキスト ボックス 12">
            <a:extLst>
              <a:ext uri="{FF2B5EF4-FFF2-40B4-BE49-F238E27FC236}">
                <a16:creationId xmlns:a16="http://schemas.microsoft.com/office/drawing/2014/main" id="{5A583429-DEC8-EF29-DB88-76A24B106C63}"/>
              </a:ext>
            </a:extLst>
          </p:cNvPr>
          <p:cNvSpPr txBox="1"/>
          <p:nvPr/>
        </p:nvSpPr>
        <p:spPr>
          <a:xfrm>
            <a:off x="3122767" y="2024210"/>
            <a:ext cx="14906815" cy="2404761"/>
          </a:xfrm>
          <a:prstGeom prst="rect">
            <a:avLst/>
          </a:prstGeom>
          <a:noFill/>
        </p:spPr>
        <p:txBody>
          <a:bodyPr wrap="square">
            <a:spAutoFit/>
          </a:bodyPr>
          <a:lstStyle/>
          <a:p>
            <a:r>
              <a:rPr lang="en-US" altLang="ja-JP" dirty="0">
                <a:effectLst>
                  <a:glow rad="101600">
                    <a:schemeClr val="bg1">
                      <a:alpha val="40000"/>
                    </a:schemeClr>
                  </a:glow>
                </a:effectLst>
                <a:latin typeface="Helvetica Neue" panose="02000503000000020004" pitchFamily="2" charset="0"/>
              </a:rPr>
              <a:t>:</a:t>
            </a:r>
            <a:r>
              <a:rPr lang="ja-JP" altLang="en-US">
                <a:effectLst>
                  <a:glow rad="139700">
                    <a:schemeClr val="bg1">
                      <a:alpha val="40000"/>
                    </a:schemeClr>
                  </a:glow>
                </a:effectLst>
                <a:latin typeface="Helvetica Neue" panose="02000503000000020004" pitchFamily="2" charset="0"/>
              </a:rPr>
              <a:t>宮崎県内の企業または、個人</a:t>
            </a:r>
          </a:p>
          <a:p>
            <a:pPr>
              <a:lnSpc>
                <a:spcPct val="150000"/>
              </a:lnSpc>
            </a:pPr>
            <a:r>
              <a:rPr lang="en-US" altLang="ja-JP" dirty="0">
                <a:effectLst>
                  <a:glow rad="101600">
                    <a:schemeClr val="bg1">
                      <a:alpha val="40000"/>
                    </a:schemeClr>
                  </a:glow>
                </a:effectLst>
                <a:latin typeface="Helvetica Neue" panose="02000503000000020004" pitchFamily="2" charset="0"/>
              </a:rPr>
              <a:t>:</a:t>
            </a:r>
            <a:r>
              <a:rPr lang="ja-JP" altLang="en-US">
                <a:effectLst>
                  <a:glow rad="139700">
                    <a:schemeClr val="bg1">
                      <a:alpha val="40000"/>
                    </a:schemeClr>
                  </a:glow>
                </a:effectLst>
                <a:latin typeface="Helvetica Neue" panose="02000503000000020004" pitchFamily="2" charset="0"/>
              </a:rPr>
              <a:t>飲食店（キッチンカー・テント型含む）、スイーツ・カフェ系</a:t>
            </a:r>
            <a:endParaRPr lang="en-US" altLang="ja-JP" dirty="0">
              <a:effectLst>
                <a:glow rad="139700">
                  <a:schemeClr val="bg1">
                    <a:alpha val="40000"/>
                  </a:schemeClr>
                </a:glow>
              </a:effectLst>
              <a:latin typeface="Helvetica Neue" panose="02000503000000020004" pitchFamily="2" charset="0"/>
            </a:endParaRPr>
          </a:p>
          <a:p>
            <a:pPr>
              <a:lnSpc>
                <a:spcPct val="150000"/>
              </a:lnSpc>
            </a:pPr>
            <a:r>
              <a:rPr lang="ja-JP" altLang="en-US">
                <a:effectLst>
                  <a:glow rad="139700">
                    <a:schemeClr val="bg1">
                      <a:alpha val="40000"/>
                    </a:schemeClr>
                  </a:glow>
                </a:effectLst>
                <a:latin typeface="+mj-ea"/>
                <a:ea typeface="+mj-ea"/>
              </a:rPr>
              <a:t>雑貨・アート・クラフト作品など</a:t>
            </a:r>
            <a:endParaRPr lang="en-US" altLang="ja-JP" dirty="0">
              <a:effectLst>
                <a:glow rad="139700">
                  <a:schemeClr val="bg1">
                    <a:alpha val="40000"/>
                  </a:schemeClr>
                </a:glow>
              </a:effectLst>
              <a:latin typeface="+mj-ea"/>
              <a:ea typeface="+mj-ea"/>
            </a:endParaRPr>
          </a:p>
          <a:p>
            <a:pPr>
              <a:lnSpc>
                <a:spcPct val="150000"/>
              </a:lnSpc>
            </a:pPr>
            <a:r>
              <a:rPr lang="en-US" altLang="ja-JP" dirty="0">
                <a:effectLst>
                  <a:glow rad="101600">
                    <a:schemeClr val="bg1">
                      <a:alpha val="40000"/>
                    </a:schemeClr>
                  </a:glow>
                </a:effectLst>
                <a:latin typeface="Helvetica Neue" panose="02000503000000020004" pitchFamily="2" charset="0"/>
              </a:rPr>
              <a:t>: </a:t>
            </a:r>
            <a:r>
              <a:rPr lang="ja-JP" altLang="en-US">
                <a:effectLst>
                  <a:glow rad="101600">
                    <a:schemeClr val="bg1">
                      <a:alpha val="40000"/>
                    </a:schemeClr>
                  </a:glow>
                </a:effectLst>
                <a:latin typeface="Helvetica Neue" panose="02000503000000020004" pitchFamily="2" charset="0"/>
              </a:rPr>
              <a:t>次ページ記載</a:t>
            </a:r>
            <a:endParaRPr lang="en-US" altLang="ja-JP" dirty="0">
              <a:effectLst>
                <a:glow rad="101600">
                  <a:schemeClr val="bg1">
                    <a:alpha val="40000"/>
                  </a:schemeClr>
                </a:glow>
              </a:effectLst>
              <a:latin typeface="Helvetica Neue" panose="02000503000000020004" pitchFamily="2" charset="0"/>
            </a:endParaRPr>
          </a:p>
          <a:p>
            <a:pPr>
              <a:lnSpc>
                <a:spcPct val="150000"/>
              </a:lnSpc>
            </a:pPr>
            <a:r>
              <a:rPr lang="en-US" altLang="ja-JP" dirty="0">
                <a:effectLst>
                  <a:glow rad="101600">
                    <a:schemeClr val="bg1">
                      <a:alpha val="40000"/>
                    </a:schemeClr>
                  </a:glow>
                </a:effectLst>
                <a:latin typeface="Helvetica Neue" panose="02000503000000020004" pitchFamily="2" charset="0"/>
              </a:rPr>
              <a:t>: </a:t>
            </a:r>
            <a:r>
              <a:rPr lang="ja-JP" altLang="en-US">
                <a:effectLst>
                  <a:glow rad="101600">
                    <a:schemeClr val="bg1">
                      <a:alpha val="40000"/>
                    </a:schemeClr>
                  </a:glow>
                </a:effectLst>
                <a:latin typeface="Helvetica Neue" panose="02000503000000020004" pitchFamily="2" charset="0"/>
              </a:rPr>
              <a:t>公式ホームページを作成し、申込書フォームから申込書。</a:t>
            </a:r>
            <a:endParaRPr lang="en-US" altLang="ja-JP" dirty="0">
              <a:effectLst>
                <a:glow rad="101600">
                  <a:schemeClr val="bg1">
                    <a:alpha val="40000"/>
                  </a:schemeClr>
                </a:glow>
              </a:effectLst>
              <a:latin typeface="Helvetica Neue" panose="02000503000000020004" pitchFamily="2" charset="0"/>
            </a:endParaRPr>
          </a:p>
          <a:p>
            <a:pPr>
              <a:lnSpc>
                <a:spcPct val="150000"/>
              </a:lnSpc>
            </a:pPr>
            <a:r>
              <a:rPr lang="en-US" altLang="ja-JP" dirty="0">
                <a:effectLst>
                  <a:glow rad="101600">
                    <a:schemeClr val="bg1">
                      <a:alpha val="40000"/>
                    </a:schemeClr>
                  </a:glow>
                </a:effectLst>
                <a:latin typeface="Helvetica Neue" panose="02000503000000020004" pitchFamily="2" charset="0"/>
              </a:rPr>
              <a:t>  </a:t>
            </a:r>
            <a:r>
              <a:rPr lang="ja-JP" altLang="en-US">
                <a:effectLst>
                  <a:glow rad="101600">
                    <a:schemeClr val="bg1">
                      <a:alpha val="40000"/>
                    </a:schemeClr>
                  </a:glow>
                </a:effectLst>
                <a:latin typeface="Helvetica Neue" panose="02000503000000020004" pitchFamily="2" charset="0"/>
              </a:rPr>
              <a:t>詳しい出店内容や条件については、随時決定していく</a:t>
            </a:r>
          </a:p>
        </p:txBody>
      </p:sp>
      <p:sp>
        <p:nvSpPr>
          <p:cNvPr id="14" name="テキスト ボックス 13">
            <a:extLst>
              <a:ext uri="{FF2B5EF4-FFF2-40B4-BE49-F238E27FC236}">
                <a16:creationId xmlns:a16="http://schemas.microsoft.com/office/drawing/2014/main" id="{36EF30D9-CC68-E5D8-367D-4917155C86BA}"/>
              </a:ext>
            </a:extLst>
          </p:cNvPr>
          <p:cNvSpPr txBox="1"/>
          <p:nvPr/>
        </p:nvSpPr>
        <p:spPr>
          <a:xfrm>
            <a:off x="1485356" y="1551342"/>
            <a:ext cx="4579833" cy="400110"/>
          </a:xfrm>
          <a:prstGeom prst="rect">
            <a:avLst/>
          </a:prstGeom>
          <a:noFill/>
        </p:spPr>
        <p:txBody>
          <a:bodyPr wrap="square">
            <a:spAutoFit/>
          </a:bodyPr>
          <a:lstStyle/>
          <a:p>
            <a:r>
              <a:rPr lang="ja-JP" altLang="en-US" sz="2000">
                <a:solidFill>
                  <a:srgbClr val="3CC683"/>
                </a:solidFill>
                <a:latin typeface="MS PGothic" panose="020B0600070205080204" pitchFamily="34" charset="-128"/>
                <a:ea typeface="MS PGothic" panose="020B0600070205080204" pitchFamily="34" charset="-128"/>
              </a:rPr>
              <a:t>出店者</a:t>
            </a:r>
            <a:endParaRPr lang="ja-JP" altLang="en-US">
              <a:solidFill>
                <a:srgbClr val="3CC683"/>
              </a:solidFill>
              <a:effectLst/>
              <a:latin typeface="MS PGothic" panose="020B0600070205080204" pitchFamily="34" charset="-128"/>
              <a:ea typeface="MS PGothic" panose="020B0600070205080204" pitchFamily="34" charset="-128"/>
            </a:endParaRPr>
          </a:p>
        </p:txBody>
      </p:sp>
      <p:sp>
        <p:nvSpPr>
          <p:cNvPr id="16" name="テキスト ボックス 15">
            <a:extLst>
              <a:ext uri="{FF2B5EF4-FFF2-40B4-BE49-F238E27FC236}">
                <a16:creationId xmlns:a16="http://schemas.microsoft.com/office/drawing/2014/main" id="{4335327E-F790-EA7C-ED34-E7B9BA73F101}"/>
              </a:ext>
            </a:extLst>
          </p:cNvPr>
          <p:cNvSpPr txBox="1"/>
          <p:nvPr/>
        </p:nvSpPr>
        <p:spPr>
          <a:xfrm>
            <a:off x="1485354" y="4469381"/>
            <a:ext cx="4579833" cy="400110"/>
          </a:xfrm>
          <a:prstGeom prst="rect">
            <a:avLst/>
          </a:prstGeom>
          <a:noFill/>
        </p:spPr>
        <p:txBody>
          <a:bodyPr wrap="square">
            <a:spAutoFit/>
          </a:bodyPr>
          <a:lstStyle/>
          <a:p>
            <a:r>
              <a:rPr lang="ja-JP" altLang="en-US" sz="2000">
                <a:solidFill>
                  <a:srgbClr val="91BE38"/>
                </a:solidFill>
                <a:latin typeface="MS PGothic" panose="020B0600070205080204" pitchFamily="34" charset="-128"/>
                <a:ea typeface="MS PGothic" panose="020B0600070205080204" pitchFamily="34" charset="-128"/>
              </a:rPr>
              <a:t>協力事業者</a:t>
            </a:r>
            <a:endParaRPr lang="ja-JP" altLang="en-US">
              <a:solidFill>
                <a:srgbClr val="91BE38"/>
              </a:solidFill>
              <a:effectLst/>
              <a:latin typeface="MS PGothic" panose="020B0600070205080204" pitchFamily="34" charset="-128"/>
              <a:ea typeface="MS PGothic" panose="020B0600070205080204" pitchFamily="34" charset="-128"/>
            </a:endParaRPr>
          </a:p>
        </p:txBody>
      </p:sp>
      <p:sp>
        <p:nvSpPr>
          <p:cNvPr id="17" name="テキスト ボックス 16">
            <a:extLst>
              <a:ext uri="{FF2B5EF4-FFF2-40B4-BE49-F238E27FC236}">
                <a16:creationId xmlns:a16="http://schemas.microsoft.com/office/drawing/2014/main" id="{4BEE4498-BCE3-9870-8BD5-AD8FA9958ABC}"/>
              </a:ext>
            </a:extLst>
          </p:cNvPr>
          <p:cNvSpPr txBox="1"/>
          <p:nvPr/>
        </p:nvSpPr>
        <p:spPr>
          <a:xfrm>
            <a:off x="1485358" y="4821992"/>
            <a:ext cx="13815390" cy="869533"/>
          </a:xfrm>
          <a:prstGeom prst="rect">
            <a:avLst/>
          </a:prstGeom>
          <a:noFill/>
        </p:spPr>
        <p:txBody>
          <a:bodyPr wrap="square">
            <a:spAutoFit/>
          </a:bodyPr>
          <a:lstStyle/>
          <a:p>
            <a:pPr>
              <a:lnSpc>
                <a:spcPct val="150000"/>
              </a:lnSpc>
            </a:pPr>
            <a:r>
              <a:rPr lang="ja-JP" altLang="en-US">
                <a:effectLst/>
                <a:latin typeface="MS Mincho" panose="02020609040205080304" pitchFamily="49" charset="-128"/>
                <a:ea typeface="MS Mincho" panose="02020609040205080304" pitchFamily="49" charset="-128"/>
              </a:rPr>
              <a:t>対象</a:t>
            </a:r>
          </a:p>
          <a:p>
            <a:pPr>
              <a:lnSpc>
                <a:spcPct val="150000"/>
              </a:lnSpc>
            </a:pPr>
            <a:r>
              <a:rPr lang="ja-JP" altLang="en-US">
                <a:effectLst/>
                <a:latin typeface="MS Mincho" panose="02020609040205080304" pitchFamily="49" charset="-128"/>
                <a:ea typeface="MS Mincho" panose="02020609040205080304" pitchFamily="49" charset="-128"/>
              </a:rPr>
              <a:t>協力内容</a:t>
            </a:r>
            <a:r>
              <a:rPr lang="en-US" altLang="ja-JP" dirty="0">
                <a:latin typeface="MS Mincho" panose="02020609040205080304" pitchFamily="49" charset="-128"/>
                <a:ea typeface="MS Mincho" panose="02020609040205080304" pitchFamily="49" charset="-128"/>
              </a:rPr>
              <a:t>     </a:t>
            </a:r>
            <a:endParaRPr lang="en-US" altLang="ja-JP" dirty="0">
              <a:effectLst/>
              <a:latin typeface="MS Mincho" panose="02020609040205080304" pitchFamily="49" charset="-128"/>
              <a:ea typeface="MS Mincho" panose="02020609040205080304" pitchFamily="49" charset="-128"/>
            </a:endParaRPr>
          </a:p>
        </p:txBody>
      </p:sp>
      <p:sp>
        <p:nvSpPr>
          <p:cNvPr id="18" name="テキスト ボックス 17">
            <a:extLst>
              <a:ext uri="{FF2B5EF4-FFF2-40B4-BE49-F238E27FC236}">
                <a16:creationId xmlns:a16="http://schemas.microsoft.com/office/drawing/2014/main" id="{5D33B15B-BDA0-4FA6-782D-5C66AA7D4AD6}"/>
              </a:ext>
            </a:extLst>
          </p:cNvPr>
          <p:cNvSpPr txBox="1"/>
          <p:nvPr/>
        </p:nvSpPr>
        <p:spPr>
          <a:xfrm>
            <a:off x="3122769" y="4817877"/>
            <a:ext cx="13815390" cy="1689373"/>
          </a:xfrm>
          <a:prstGeom prst="rect">
            <a:avLst/>
          </a:prstGeom>
          <a:noFill/>
        </p:spPr>
        <p:txBody>
          <a:bodyPr wrap="square">
            <a:spAutoFit/>
          </a:bodyPr>
          <a:lstStyle/>
          <a:p>
            <a:pPr>
              <a:lnSpc>
                <a:spcPct val="150000"/>
              </a:lnSpc>
            </a:pPr>
            <a:r>
              <a:rPr lang="en-US" altLang="ja-JP" dirty="0">
                <a:effectLst>
                  <a:glow rad="190500">
                    <a:schemeClr val="bg1">
                      <a:alpha val="70000"/>
                    </a:schemeClr>
                  </a:glow>
                </a:effectLst>
                <a:latin typeface="MS Mincho" panose="02020609040205080304" pitchFamily="49" charset="-128"/>
                <a:ea typeface="MS Mincho" panose="02020609040205080304" pitchFamily="49" charset="-128"/>
              </a:rPr>
              <a:t>:</a:t>
            </a:r>
            <a:r>
              <a:rPr lang="ja-JP" altLang="en-US">
                <a:effectLst>
                  <a:glow rad="190500">
                    <a:schemeClr val="bg1">
                      <a:alpha val="70000"/>
                    </a:schemeClr>
                  </a:glow>
                </a:effectLst>
                <a:latin typeface="MS Mincho" panose="02020609040205080304" pitchFamily="49" charset="-128"/>
                <a:ea typeface="MS Mincho" panose="02020609040205080304" pitchFamily="49" charset="-128"/>
              </a:rPr>
              <a:t>宮崎県内の企業、団体、中小企業、個人など</a:t>
            </a:r>
            <a:endParaRPr lang="en-US" altLang="ja-JP" dirty="0">
              <a:effectLst>
                <a:glow rad="190500">
                  <a:schemeClr val="bg1">
                    <a:alpha val="70000"/>
                  </a:schemeClr>
                </a:glow>
              </a:effectLst>
              <a:latin typeface="MS Mincho" panose="02020609040205080304" pitchFamily="49" charset="-128"/>
              <a:ea typeface="MS Mincho" panose="02020609040205080304" pitchFamily="49" charset="-128"/>
            </a:endParaRPr>
          </a:p>
          <a:p>
            <a:pPr>
              <a:lnSpc>
                <a:spcPct val="150000"/>
              </a:lnSpc>
            </a:pPr>
            <a:r>
              <a:rPr lang="en-US" altLang="ja-JP" dirty="0">
                <a:effectLst>
                  <a:glow rad="190500">
                    <a:schemeClr val="bg1">
                      <a:alpha val="70000"/>
                    </a:schemeClr>
                  </a:glow>
                </a:effectLst>
                <a:latin typeface="MS Mincho" panose="02020609040205080304" pitchFamily="49" charset="-128"/>
                <a:ea typeface="MS Mincho" panose="02020609040205080304" pitchFamily="49" charset="-128"/>
              </a:rPr>
              <a:t>:</a:t>
            </a:r>
            <a:r>
              <a:rPr lang="ja-JP" altLang="en-US">
                <a:effectLst>
                  <a:glow rad="190500">
                    <a:schemeClr val="bg1">
                      <a:alpha val="70000"/>
                    </a:schemeClr>
                  </a:glow>
                </a:effectLst>
                <a:latin typeface="MS Mincho" panose="02020609040205080304" pitchFamily="49" charset="-128"/>
                <a:ea typeface="MS Mincho" panose="02020609040205080304" pitchFamily="49" charset="-128"/>
              </a:rPr>
              <a:t>宣伝協力、物資提供、サービス支援など幅広く歓迎します。</a:t>
            </a:r>
            <a:endParaRPr lang="en-US" altLang="ja-JP" dirty="0">
              <a:effectLst>
                <a:glow rad="190500">
                  <a:schemeClr val="bg1">
                    <a:alpha val="70000"/>
                  </a:schemeClr>
                </a:glow>
              </a:effectLst>
              <a:latin typeface="MS Mincho" panose="02020609040205080304" pitchFamily="49" charset="-128"/>
              <a:ea typeface="MS Mincho" panose="02020609040205080304" pitchFamily="49" charset="-128"/>
            </a:endParaRPr>
          </a:p>
          <a:p>
            <a:pPr>
              <a:lnSpc>
                <a:spcPct val="150000"/>
              </a:lnSpc>
            </a:pPr>
            <a:r>
              <a:rPr lang="en-US" altLang="ja-JP"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a:effectLst>
                  <a:glow rad="190500">
                    <a:schemeClr val="bg1">
                      <a:alpha val="70000"/>
                    </a:schemeClr>
                  </a:glow>
                </a:effectLst>
                <a:latin typeface="MS Mincho" panose="02020609040205080304" pitchFamily="49" charset="-128"/>
                <a:ea typeface="MS Mincho" panose="02020609040205080304" pitchFamily="49" charset="-128"/>
              </a:rPr>
              <a:t>特に地域の活性化に貢献したいと考えている皆様と連携し、</a:t>
            </a:r>
            <a:endParaRPr lang="en-US" altLang="ja-JP" dirty="0">
              <a:effectLst>
                <a:glow rad="190500">
                  <a:schemeClr val="bg1">
                    <a:alpha val="70000"/>
                  </a:schemeClr>
                </a:glow>
              </a:effectLst>
              <a:latin typeface="MS Mincho" panose="02020609040205080304" pitchFamily="49" charset="-128"/>
              <a:ea typeface="MS Mincho" panose="02020609040205080304" pitchFamily="49" charset="-128"/>
            </a:endParaRPr>
          </a:p>
          <a:p>
            <a:pPr>
              <a:lnSpc>
                <a:spcPct val="150000"/>
              </a:lnSpc>
            </a:pPr>
            <a:r>
              <a:rPr lang="en-US" altLang="ja-JP" dirty="0">
                <a:effectLst>
                  <a:glow rad="190500">
                    <a:schemeClr val="bg1">
                      <a:alpha val="70000"/>
                    </a:schemeClr>
                  </a:glow>
                </a:effectLst>
                <a:latin typeface="MS Mincho" panose="02020609040205080304" pitchFamily="49" charset="-128"/>
                <a:ea typeface="MS Mincho" panose="02020609040205080304" pitchFamily="49" charset="-128"/>
              </a:rPr>
              <a:t> </a:t>
            </a:r>
            <a:r>
              <a:rPr lang="ja-JP" altLang="en-US">
                <a:effectLst>
                  <a:glow rad="190500">
                    <a:schemeClr val="bg1">
                      <a:alpha val="70000"/>
                    </a:schemeClr>
                  </a:glow>
                </a:effectLst>
                <a:latin typeface="MS Mincho" panose="02020609040205080304" pitchFamily="49" charset="-128"/>
                <a:ea typeface="MS Mincho" panose="02020609040205080304" pitchFamily="49" charset="-128"/>
              </a:rPr>
              <a:t>共にこのイベントを盛り上げていきたいと考えています。</a:t>
            </a:r>
          </a:p>
        </p:txBody>
      </p:sp>
    </p:spTree>
    <p:extLst>
      <p:ext uri="{BB962C8B-B14F-4D97-AF65-F5344CB8AC3E}">
        <p14:creationId xmlns:p14="http://schemas.microsoft.com/office/powerpoint/2010/main" val="2267716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C6378B-CD4E-C5F7-F8AC-893452B10A17}"/>
            </a:ext>
          </a:extLst>
        </p:cNvPr>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856A8F27-60E7-0A8A-F482-B36BB832C298}"/>
              </a:ext>
            </a:extLst>
          </p:cNvPr>
          <p:cNvSpPr txBox="1"/>
          <p:nvPr/>
        </p:nvSpPr>
        <p:spPr>
          <a:xfrm>
            <a:off x="156290" y="197583"/>
            <a:ext cx="4579833" cy="400110"/>
          </a:xfrm>
          <a:prstGeom prst="rect">
            <a:avLst/>
          </a:prstGeom>
          <a:noFill/>
        </p:spPr>
        <p:txBody>
          <a:bodyPr wrap="square">
            <a:spAutoFit/>
          </a:bodyPr>
          <a:lstStyle/>
          <a:p>
            <a:r>
              <a:rPr lang="ja-JP" altLang="en-US" sz="2000">
                <a:effectLst/>
                <a:latin typeface="Hiragino Kaku Gothic ProN W3" panose="020B0300000000000000" pitchFamily="34" charset="-128"/>
                <a:ea typeface="Hiragino Kaku Gothic ProN W3" panose="020B0300000000000000" pitchFamily="34" charset="-128"/>
              </a:rPr>
              <a:t>募集概要</a:t>
            </a:r>
            <a:r>
              <a:rPr lang="en-US" altLang="ja-JP" sz="2000" dirty="0">
                <a:effectLst/>
                <a:latin typeface="Hiragino Kaku Gothic ProN W3" panose="020B0300000000000000" pitchFamily="34" charset="-128"/>
                <a:ea typeface="Hiragino Kaku Gothic ProN W3" panose="020B0300000000000000" pitchFamily="34" charset="-128"/>
              </a:rPr>
              <a:t>-2</a:t>
            </a:r>
            <a:endParaRPr lang="ja-JP" altLang="en-US">
              <a:effectLst/>
              <a:latin typeface="Helvetica Neue" panose="02000503000000020004" pitchFamily="2" charset="0"/>
            </a:endParaRPr>
          </a:p>
        </p:txBody>
      </p:sp>
      <p:sp>
        <p:nvSpPr>
          <p:cNvPr id="9" name="テキスト ボックス 8">
            <a:extLst>
              <a:ext uri="{FF2B5EF4-FFF2-40B4-BE49-F238E27FC236}">
                <a16:creationId xmlns:a16="http://schemas.microsoft.com/office/drawing/2014/main" id="{C4122081-2463-689B-9D69-72877F4918F9}"/>
              </a:ext>
            </a:extLst>
          </p:cNvPr>
          <p:cNvSpPr txBox="1"/>
          <p:nvPr/>
        </p:nvSpPr>
        <p:spPr>
          <a:xfrm>
            <a:off x="156289" y="795277"/>
            <a:ext cx="13864511" cy="4708981"/>
          </a:xfrm>
          <a:prstGeom prst="rect">
            <a:avLst/>
          </a:prstGeom>
          <a:noFill/>
        </p:spPr>
        <p:txBody>
          <a:bodyPr wrap="square">
            <a:spAutoFit/>
          </a:bodyPr>
          <a:lstStyle/>
          <a:p>
            <a:r>
              <a:rPr lang="ja-JP" altLang="en-US" sz="2400" b="1" u="sng">
                <a:effectLst/>
                <a:latin typeface="+mj-ea"/>
                <a:ea typeface="+mj-ea"/>
              </a:rPr>
              <a:t>プラン</a:t>
            </a:r>
            <a:r>
              <a:rPr lang="en-US" altLang="ja-JP" sz="2400" b="1" u="sng" dirty="0">
                <a:effectLst/>
                <a:latin typeface="+mj-ea"/>
                <a:ea typeface="+mj-ea"/>
              </a:rPr>
              <a:t>①</a:t>
            </a:r>
            <a:r>
              <a:rPr lang="ja-JP" altLang="en-US" sz="2400" b="1" u="sng">
                <a:effectLst/>
                <a:latin typeface="+mj-ea"/>
                <a:ea typeface="+mj-ea"/>
              </a:rPr>
              <a:t>（占有スペース：間口</a:t>
            </a:r>
            <a:r>
              <a:rPr lang="en-US" altLang="ja-JP" sz="2400" b="1" u="sng" dirty="0">
                <a:effectLst/>
                <a:latin typeface="+mj-ea"/>
                <a:ea typeface="+mj-ea"/>
              </a:rPr>
              <a:t>3m × </a:t>
            </a:r>
            <a:r>
              <a:rPr lang="ja-JP" altLang="en-US" sz="2400" b="1" u="sng">
                <a:effectLst/>
                <a:latin typeface="+mj-ea"/>
                <a:ea typeface="+mj-ea"/>
              </a:rPr>
              <a:t>奥行</a:t>
            </a:r>
            <a:r>
              <a:rPr lang="en-US" altLang="ja-JP" sz="2400" b="1" u="sng" dirty="0">
                <a:effectLst/>
                <a:latin typeface="+mj-ea"/>
                <a:ea typeface="+mj-ea"/>
              </a:rPr>
              <a:t>3m</a:t>
            </a:r>
            <a:r>
              <a:rPr lang="ja-JP" altLang="en-US" sz="2400" b="1" u="sng">
                <a:effectLst/>
                <a:latin typeface="+mj-ea"/>
                <a:ea typeface="+mj-ea"/>
              </a:rPr>
              <a:t>）　　</a:t>
            </a:r>
          </a:p>
          <a:p>
            <a:r>
              <a:rPr lang="en-US" altLang="ja-JP" dirty="0">
                <a:effectLst/>
                <a:latin typeface="+mj-ea"/>
                <a:ea typeface="+mj-ea"/>
              </a:rPr>
              <a:t>• </a:t>
            </a:r>
            <a:r>
              <a:rPr lang="ja-JP" altLang="en-US">
                <a:effectLst/>
                <a:latin typeface="+mj-ea"/>
                <a:ea typeface="+mj-ea"/>
              </a:rPr>
              <a:t>月額料金：</a:t>
            </a:r>
            <a:r>
              <a:rPr lang="en-US" altLang="ja-JP" dirty="0">
                <a:latin typeface="+mj-ea"/>
                <a:ea typeface="+mj-ea"/>
              </a:rPr>
              <a:t>130,000</a:t>
            </a:r>
            <a:r>
              <a:rPr lang="ja-JP" altLang="en-US">
                <a:effectLst/>
                <a:latin typeface="+mj-ea"/>
                <a:ea typeface="+mj-ea"/>
              </a:rPr>
              <a:t>円（税込）</a:t>
            </a:r>
          </a:p>
          <a:p>
            <a:r>
              <a:rPr lang="en-US" altLang="ja-JP" dirty="0">
                <a:effectLst/>
                <a:latin typeface="+mj-ea"/>
                <a:ea typeface="+mj-ea"/>
              </a:rPr>
              <a:t>• 1</a:t>
            </a:r>
            <a:r>
              <a:rPr lang="ja-JP" altLang="en-US">
                <a:effectLst/>
                <a:latin typeface="+mj-ea"/>
                <a:ea typeface="+mj-ea"/>
              </a:rPr>
              <a:t>日あたり単価（月</a:t>
            </a:r>
            <a:r>
              <a:rPr lang="en-US" altLang="ja-JP" dirty="0">
                <a:effectLst/>
                <a:latin typeface="+mj-ea"/>
                <a:ea typeface="+mj-ea"/>
              </a:rPr>
              <a:t>13</a:t>
            </a:r>
            <a:r>
              <a:rPr lang="ja-JP" altLang="en-US">
                <a:effectLst/>
                <a:latin typeface="+mj-ea"/>
                <a:ea typeface="+mj-ea"/>
              </a:rPr>
              <a:t>日開催）：約</a:t>
            </a:r>
            <a:r>
              <a:rPr lang="en-US" altLang="ja-JP" dirty="0">
                <a:effectLst/>
                <a:latin typeface="+mj-ea"/>
                <a:ea typeface="+mj-ea"/>
              </a:rPr>
              <a:t>10,00</a:t>
            </a:r>
            <a:r>
              <a:rPr lang="ja-JP" altLang="en-US">
                <a:effectLst/>
                <a:latin typeface="+mj-ea"/>
                <a:ea typeface="+mj-ea"/>
              </a:rPr>
              <a:t>円</a:t>
            </a:r>
          </a:p>
          <a:p>
            <a:r>
              <a:rPr lang="en-US" altLang="ja-JP" dirty="0">
                <a:effectLst/>
                <a:latin typeface="+mj-ea"/>
                <a:ea typeface="+mj-ea"/>
              </a:rPr>
              <a:t>•</a:t>
            </a:r>
            <a:r>
              <a:rPr lang="ja-JP" altLang="en-US">
                <a:effectLst/>
                <a:latin typeface="+mj-ea"/>
                <a:ea typeface="+mj-ea"/>
              </a:rPr>
              <a:t>各種許可</a:t>
            </a:r>
            <a:r>
              <a:rPr lang="ja-JP" altLang="en-US">
                <a:latin typeface="+mj-ea"/>
                <a:ea typeface="+mj-ea"/>
              </a:rPr>
              <a:t>　</a:t>
            </a:r>
            <a:r>
              <a:rPr lang="ja-JP" altLang="en-US">
                <a:effectLst/>
                <a:latin typeface="+mj-ea"/>
                <a:ea typeface="+mj-ea"/>
              </a:rPr>
              <a:t>物販</a:t>
            </a:r>
            <a:r>
              <a:rPr lang="en-US" altLang="ja-JP" dirty="0">
                <a:effectLst/>
                <a:latin typeface="+mj-ea"/>
                <a:ea typeface="+mj-ea"/>
              </a:rPr>
              <a:t>/</a:t>
            </a:r>
            <a:r>
              <a:rPr lang="ja-JP" altLang="en-US">
                <a:latin typeface="+mj-ea"/>
                <a:ea typeface="+mj-ea"/>
              </a:rPr>
              <a:t>不要</a:t>
            </a:r>
            <a:r>
              <a:rPr lang="en-US" altLang="ja-JP" dirty="0">
                <a:effectLst/>
                <a:latin typeface="+mj-ea"/>
                <a:ea typeface="+mj-ea"/>
              </a:rPr>
              <a:t>  ※</a:t>
            </a:r>
            <a:r>
              <a:rPr lang="ja-JP" altLang="en-US">
                <a:effectLst/>
                <a:latin typeface="+mj-ea"/>
                <a:ea typeface="+mj-ea"/>
              </a:rPr>
              <a:t>ただし、菓子、パンなど各種製造許可が必要</a:t>
            </a:r>
          </a:p>
          <a:p>
            <a:r>
              <a:rPr lang="ja-JP" altLang="en-US">
                <a:latin typeface="+mj-ea"/>
                <a:ea typeface="+mj-ea"/>
              </a:rPr>
              <a:t>　　　　　飲食</a:t>
            </a:r>
            <a:r>
              <a:rPr lang="en-US" altLang="ja-JP" dirty="0">
                <a:effectLst/>
                <a:latin typeface="+mj-ea"/>
                <a:ea typeface="+mj-ea"/>
              </a:rPr>
              <a:t>/</a:t>
            </a:r>
            <a:r>
              <a:rPr lang="ja-JP" altLang="en-US">
                <a:effectLst/>
                <a:latin typeface="+mj-ea"/>
                <a:ea typeface="+mj-ea"/>
              </a:rPr>
              <a:t>臨時営業許可</a:t>
            </a:r>
            <a:r>
              <a:rPr lang="en-US" altLang="ja-JP" dirty="0">
                <a:effectLst/>
                <a:latin typeface="+mj-ea"/>
                <a:ea typeface="+mj-ea"/>
              </a:rPr>
              <a:t> </a:t>
            </a:r>
            <a:r>
              <a:rPr lang="ja-JP" altLang="en-US">
                <a:effectLst/>
                <a:latin typeface="+mj-ea"/>
                <a:ea typeface="+mj-ea"/>
              </a:rPr>
              <a:t>（</a:t>
            </a:r>
            <a:r>
              <a:rPr lang="ja-JP" altLang="en-US">
                <a:latin typeface="+mj-ea"/>
                <a:ea typeface="+mj-ea"/>
              </a:rPr>
              <a:t>有効期間</a:t>
            </a:r>
            <a:r>
              <a:rPr lang="ja-JP" altLang="en-US">
                <a:effectLst/>
                <a:latin typeface="+mj-ea"/>
                <a:ea typeface="+mj-ea"/>
              </a:rPr>
              <a:t>６ヶ月　</a:t>
            </a:r>
            <a:r>
              <a:rPr lang="en-US" altLang="ja-JP" dirty="0">
                <a:effectLst/>
                <a:latin typeface="+mj-ea"/>
                <a:ea typeface="+mj-ea"/>
              </a:rPr>
              <a:t>3,500</a:t>
            </a:r>
            <a:r>
              <a:rPr lang="ja-JP" altLang="en-US">
                <a:effectLst/>
                <a:latin typeface="+mj-ea"/>
                <a:ea typeface="+mj-ea"/>
              </a:rPr>
              <a:t>円）</a:t>
            </a:r>
            <a:endParaRPr lang="en-US" altLang="ja-JP" dirty="0">
              <a:effectLst/>
              <a:latin typeface="+mj-ea"/>
              <a:ea typeface="+mj-ea"/>
            </a:endParaRPr>
          </a:p>
          <a:p>
            <a:r>
              <a:rPr lang="en-US" altLang="ja-JP" dirty="0">
                <a:effectLst/>
                <a:latin typeface="+mj-ea"/>
                <a:ea typeface="+mj-ea"/>
              </a:rPr>
              <a:t>• </a:t>
            </a:r>
            <a:r>
              <a:rPr lang="ja-JP" altLang="en-US">
                <a:effectLst/>
                <a:latin typeface="+mj-ea"/>
                <a:ea typeface="+mj-ea"/>
              </a:rPr>
              <a:t>特典：</a:t>
            </a:r>
            <a:r>
              <a:rPr lang="en-US" altLang="ja-JP" dirty="0">
                <a:effectLst/>
                <a:latin typeface="+mj-ea"/>
                <a:ea typeface="+mj-ea"/>
              </a:rPr>
              <a:t>    </a:t>
            </a:r>
            <a:r>
              <a:rPr lang="ja-JP" altLang="en-US">
                <a:effectLst/>
                <a:latin typeface="+mj-ea"/>
                <a:ea typeface="+mj-ea"/>
              </a:rPr>
              <a:t>公式ホームページに店名</a:t>
            </a:r>
            <a:r>
              <a:rPr lang="en-US" altLang="ja-JP" dirty="0">
                <a:effectLst/>
                <a:latin typeface="+mj-ea"/>
                <a:ea typeface="+mj-ea"/>
              </a:rPr>
              <a:t>,</a:t>
            </a:r>
            <a:r>
              <a:rPr lang="ja-JP" altLang="en-US">
                <a:effectLst/>
                <a:latin typeface="+mj-ea"/>
                <a:ea typeface="+mj-ea"/>
              </a:rPr>
              <a:t>商品紹介記載</a:t>
            </a:r>
          </a:p>
          <a:p>
            <a:br>
              <a:rPr lang="ja-JP" altLang="en-US">
                <a:effectLst/>
                <a:latin typeface="Helvetica Neue" panose="02000503000000020004" pitchFamily="2" charset="0"/>
              </a:rPr>
            </a:br>
            <a:r>
              <a:rPr lang="ja-JP" altLang="en-US" sz="2400" b="1" u="sng">
                <a:effectLst/>
                <a:latin typeface="+mj-ea"/>
                <a:ea typeface="+mj-ea"/>
              </a:rPr>
              <a:t>プラン</a:t>
            </a:r>
            <a:r>
              <a:rPr lang="en-US" altLang="ja-JP" sz="2400" b="1" u="sng" dirty="0">
                <a:effectLst/>
                <a:latin typeface="+mj-ea"/>
                <a:ea typeface="+mj-ea"/>
              </a:rPr>
              <a:t>②</a:t>
            </a:r>
            <a:r>
              <a:rPr lang="en-US" altLang="ja-JP" sz="2400" b="1" u="sng" dirty="0">
                <a:latin typeface="+mj-ea"/>
                <a:ea typeface="+mj-ea"/>
              </a:rPr>
              <a:t> </a:t>
            </a:r>
            <a:r>
              <a:rPr lang="ja-JP" altLang="en-US" sz="2400" b="1" u="sng">
                <a:latin typeface="+mj-ea"/>
                <a:ea typeface="+mj-ea"/>
              </a:rPr>
              <a:t>屋台形式</a:t>
            </a:r>
            <a:r>
              <a:rPr lang="ja-JP" altLang="en-US" sz="2400" b="1" u="sng">
                <a:effectLst/>
                <a:latin typeface="+mj-ea"/>
                <a:ea typeface="+mj-ea"/>
              </a:rPr>
              <a:t>（占有スペース：間口</a:t>
            </a:r>
            <a:r>
              <a:rPr lang="en-US" altLang="ja-JP" sz="2400" b="1" u="sng" dirty="0">
                <a:latin typeface="+mj-ea"/>
                <a:ea typeface="+mj-ea"/>
              </a:rPr>
              <a:t>5</a:t>
            </a:r>
            <a:r>
              <a:rPr lang="en-US" altLang="ja-JP" sz="2400" b="1" u="sng" dirty="0">
                <a:effectLst/>
                <a:latin typeface="+mj-ea"/>
                <a:ea typeface="+mj-ea"/>
              </a:rPr>
              <a:t>m × </a:t>
            </a:r>
            <a:r>
              <a:rPr lang="ja-JP" altLang="en-US" sz="2400" b="1" u="sng">
                <a:effectLst/>
                <a:latin typeface="+mj-ea"/>
                <a:ea typeface="+mj-ea"/>
              </a:rPr>
              <a:t>奥行</a:t>
            </a:r>
            <a:r>
              <a:rPr lang="en-US" altLang="ja-JP" sz="2400" b="1" u="sng" dirty="0">
                <a:effectLst/>
                <a:latin typeface="+mj-ea"/>
                <a:ea typeface="+mj-ea"/>
              </a:rPr>
              <a:t>3m</a:t>
            </a:r>
            <a:r>
              <a:rPr lang="ja-JP" altLang="en-US" sz="2400" b="1" u="sng">
                <a:effectLst/>
                <a:latin typeface="+mj-ea"/>
                <a:ea typeface="+mj-ea"/>
              </a:rPr>
              <a:t>）</a:t>
            </a:r>
          </a:p>
          <a:p>
            <a:r>
              <a:rPr lang="en-US" altLang="ja-JP" dirty="0">
                <a:effectLst/>
                <a:latin typeface="+mj-ea"/>
                <a:ea typeface="+mj-ea"/>
              </a:rPr>
              <a:t>• </a:t>
            </a:r>
            <a:r>
              <a:rPr lang="ja-JP" altLang="en-US">
                <a:effectLst/>
                <a:latin typeface="+mj-ea"/>
                <a:ea typeface="+mj-ea"/>
              </a:rPr>
              <a:t>月額料金：</a:t>
            </a:r>
            <a:r>
              <a:rPr lang="en-US" altLang="ja-JP" dirty="0">
                <a:latin typeface="+mj-ea"/>
                <a:ea typeface="+mj-ea"/>
              </a:rPr>
              <a:t>160</a:t>
            </a:r>
            <a:r>
              <a:rPr lang="en-US" altLang="ja-JP" dirty="0">
                <a:effectLst/>
                <a:latin typeface="+mj-ea"/>
                <a:ea typeface="+mj-ea"/>
              </a:rPr>
              <a:t>,000</a:t>
            </a:r>
            <a:r>
              <a:rPr lang="ja-JP" altLang="en-US">
                <a:effectLst/>
                <a:latin typeface="+mj-ea"/>
                <a:ea typeface="+mj-ea"/>
              </a:rPr>
              <a:t>円（税込）</a:t>
            </a:r>
          </a:p>
          <a:p>
            <a:r>
              <a:rPr lang="en-US" altLang="ja-JP" dirty="0">
                <a:effectLst/>
                <a:latin typeface="+mj-ea"/>
                <a:ea typeface="+mj-ea"/>
              </a:rPr>
              <a:t>• 1</a:t>
            </a:r>
            <a:r>
              <a:rPr lang="ja-JP" altLang="en-US">
                <a:effectLst/>
                <a:latin typeface="+mj-ea"/>
                <a:ea typeface="+mj-ea"/>
              </a:rPr>
              <a:t>日あたり単価（月</a:t>
            </a:r>
            <a:r>
              <a:rPr lang="en-US" altLang="ja-JP" dirty="0">
                <a:effectLst/>
                <a:latin typeface="+mj-ea"/>
                <a:ea typeface="+mj-ea"/>
              </a:rPr>
              <a:t>13</a:t>
            </a:r>
            <a:r>
              <a:rPr lang="ja-JP" altLang="en-US">
                <a:effectLst/>
                <a:latin typeface="+mj-ea"/>
                <a:ea typeface="+mj-ea"/>
              </a:rPr>
              <a:t>日開催）：約</a:t>
            </a:r>
            <a:r>
              <a:rPr lang="en-US" altLang="ja-JP" dirty="0">
                <a:effectLst/>
                <a:latin typeface="+mj-ea"/>
                <a:ea typeface="+mj-ea"/>
              </a:rPr>
              <a:t>12,300</a:t>
            </a:r>
            <a:r>
              <a:rPr lang="ja-JP" altLang="en-US">
                <a:effectLst/>
                <a:latin typeface="+mj-ea"/>
                <a:ea typeface="+mj-ea"/>
              </a:rPr>
              <a:t>円</a:t>
            </a:r>
          </a:p>
          <a:p>
            <a:r>
              <a:rPr lang="en-US" altLang="ja-JP" dirty="0">
                <a:effectLst/>
                <a:latin typeface="+mj-ea"/>
                <a:ea typeface="+mj-ea"/>
              </a:rPr>
              <a:t>•</a:t>
            </a:r>
            <a:r>
              <a:rPr lang="ja-JP" altLang="en-US">
                <a:effectLst/>
                <a:latin typeface="+mj-ea"/>
                <a:ea typeface="+mj-ea"/>
              </a:rPr>
              <a:t>各種許可</a:t>
            </a:r>
            <a:r>
              <a:rPr lang="ja-JP" altLang="en-US">
                <a:latin typeface="+mj-ea"/>
                <a:ea typeface="+mj-ea"/>
              </a:rPr>
              <a:t>　</a:t>
            </a:r>
            <a:r>
              <a:rPr lang="ja-JP" altLang="en-US">
                <a:effectLst/>
                <a:latin typeface="+mj-ea"/>
                <a:ea typeface="+mj-ea"/>
              </a:rPr>
              <a:t>物販</a:t>
            </a:r>
            <a:r>
              <a:rPr lang="en-US" altLang="ja-JP" dirty="0">
                <a:effectLst/>
                <a:latin typeface="+mj-ea"/>
                <a:ea typeface="+mj-ea"/>
              </a:rPr>
              <a:t>/</a:t>
            </a:r>
            <a:r>
              <a:rPr lang="ja-JP" altLang="en-US">
                <a:latin typeface="+mj-ea"/>
                <a:ea typeface="+mj-ea"/>
              </a:rPr>
              <a:t>不要</a:t>
            </a:r>
            <a:r>
              <a:rPr lang="en-US" altLang="ja-JP" dirty="0">
                <a:effectLst/>
                <a:latin typeface="+mj-ea"/>
                <a:ea typeface="+mj-ea"/>
              </a:rPr>
              <a:t>  ※</a:t>
            </a:r>
            <a:r>
              <a:rPr lang="ja-JP" altLang="en-US">
                <a:effectLst/>
                <a:latin typeface="+mj-ea"/>
                <a:ea typeface="+mj-ea"/>
              </a:rPr>
              <a:t>ただし、菓子、パンなど各種製造許可が必要</a:t>
            </a:r>
          </a:p>
          <a:p>
            <a:r>
              <a:rPr lang="ja-JP" altLang="en-US">
                <a:latin typeface="+mj-ea"/>
                <a:ea typeface="+mj-ea"/>
              </a:rPr>
              <a:t>　　　　　飲食</a:t>
            </a:r>
            <a:r>
              <a:rPr lang="en-US" altLang="ja-JP" dirty="0">
                <a:effectLst/>
                <a:latin typeface="+mj-ea"/>
                <a:ea typeface="+mj-ea"/>
              </a:rPr>
              <a:t>/</a:t>
            </a:r>
            <a:r>
              <a:rPr lang="ja-JP" altLang="en-US">
                <a:effectLst/>
                <a:latin typeface="+mj-ea"/>
                <a:ea typeface="+mj-ea"/>
              </a:rPr>
              <a:t>臨時営業許可</a:t>
            </a:r>
            <a:r>
              <a:rPr lang="en-US" altLang="ja-JP" dirty="0">
                <a:effectLst/>
                <a:latin typeface="+mj-ea"/>
                <a:ea typeface="+mj-ea"/>
              </a:rPr>
              <a:t> </a:t>
            </a:r>
            <a:r>
              <a:rPr lang="ja-JP" altLang="en-US">
                <a:effectLst/>
                <a:latin typeface="+mj-ea"/>
                <a:ea typeface="+mj-ea"/>
              </a:rPr>
              <a:t>（</a:t>
            </a:r>
            <a:r>
              <a:rPr lang="ja-JP" altLang="en-US">
                <a:latin typeface="+mj-ea"/>
                <a:ea typeface="+mj-ea"/>
              </a:rPr>
              <a:t>有効期間</a:t>
            </a:r>
            <a:r>
              <a:rPr lang="ja-JP" altLang="en-US">
                <a:effectLst/>
                <a:latin typeface="+mj-ea"/>
                <a:ea typeface="+mj-ea"/>
              </a:rPr>
              <a:t>６ヶ月　</a:t>
            </a:r>
            <a:r>
              <a:rPr lang="en-US" altLang="ja-JP" dirty="0">
                <a:effectLst/>
                <a:latin typeface="+mj-ea"/>
                <a:ea typeface="+mj-ea"/>
              </a:rPr>
              <a:t>3,500</a:t>
            </a:r>
            <a:r>
              <a:rPr lang="ja-JP" altLang="en-US">
                <a:effectLst/>
                <a:latin typeface="+mj-ea"/>
                <a:ea typeface="+mj-ea"/>
              </a:rPr>
              <a:t>円）</a:t>
            </a:r>
            <a:endParaRPr lang="en-US" altLang="ja-JP" dirty="0">
              <a:effectLst/>
              <a:latin typeface="+mj-ea"/>
              <a:ea typeface="+mj-ea"/>
            </a:endParaRPr>
          </a:p>
          <a:p>
            <a:r>
              <a:rPr lang="en-US" altLang="ja-JP" dirty="0">
                <a:effectLst/>
                <a:latin typeface="+mj-ea"/>
                <a:ea typeface="+mj-ea"/>
              </a:rPr>
              <a:t>• </a:t>
            </a:r>
            <a:r>
              <a:rPr lang="ja-JP" altLang="en-US">
                <a:effectLst/>
                <a:latin typeface="+mj-ea"/>
                <a:ea typeface="+mj-ea"/>
              </a:rPr>
              <a:t>特典：</a:t>
            </a:r>
            <a:r>
              <a:rPr lang="en-US" altLang="ja-JP" dirty="0">
                <a:effectLst/>
                <a:latin typeface="+mj-ea"/>
                <a:ea typeface="+mj-ea"/>
              </a:rPr>
              <a:t> </a:t>
            </a:r>
            <a:r>
              <a:rPr lang="ja-JP" altLang="en-US">
                <a:effectLst/>
                <a:latin typeface="+mj-ea"/>
                <a:ea typeface="+mj-ea"/>
              </a:rPr>
              <a:t>　公式ホームページに店名</a:t>
            </a:r>
            <a:r>
              <a:rPr lang="en-US" altLang="ja-JP" dirty="0">
                <a:effectLst/>
                <a:latin typeface="+mj-ea"/>
                <a:ea typeface="+mj-ea"/>
              </a:rPr>
              <a:t>,</a:t>
            </a:r>
            <a:r>
              <a:rPr lang="ja-JP" altLang="en-US">
                <a:effectLst/>
                <a:latin typeface="+mj-ea"/>
                <a:ea typeface="+mj-ea"/>
              </a:rPr>
              <a:t>商品紹介記載、屋台形式の出店可</a:t>
            </a:r>
          </a:p>
          <a:p>
            <a:br>
              <a:rPr lang="ja-JP" altLang="en-US">
                <a:effectLst/>
                <a:latin typeface="Helvetica Neue" panose="02000503000000020004" pitchFamily="2" charset="0"/>
              </a:rPr>
            </a:br>
            <a:endParaRPr lang="ja-JP" altLang="en-US">
              <a:effectLst/>
              <a:latin typeface="Helvetica Neue" panose="02000503000000020004" pitchFamily="2" charset="0"/>
            </a:endParaRPr>
          </a:p>
          <a:p>
            <a:endParaRPr lang="ja-JP" altLang="en-US">
              <a:effectLst/>
              <a:latin typeface="Helvetica Neue" panose="02000503000000020004" pitchFamily="2" charset="0"/>
            </a:endParaRPr>
          </a:p>
        </p:txBody>
      </p:sp>
      <p:grpSp>
        <p:nvGrpSpPr>
          <p:cNvPr id="24" name="グループ化 23">
            <a:extLst>
              <a:ext uri="{FF2B5EF4-FFF2-40B4-BE49-F238E27FC236}">
                <a16:creationId xmlns:a16="http://schemas.microsoft.com/office/drawing/2014/main" id="{526165EF-6ECA-C7D0-43D6-017B8E8A77B4}"/>
              </a:ext>
            </a:extLst>
          </p:cNvPr>
          <p:cNvGrpSpPr/>
          <p:nvPr/>
        </p:nvGrpSpPr>
        <p:grpSpPr>
          <a:xfrm>
            <a:off x="3181675" y="5419262"/>
            <a:ext cx="1571360" cy="1530839"/>
            <a:chOff x="1761065" y="5892799"/>
            <a:chExt cx="1571360" cy="1530839"/>
          </a:xfrm>
        </p:grpSpPr>
        <p:sp>
          <p:nvSpPr>
            <p:cNvPr id="25" name="正方形/長方形 24">
              <a:extLst>
                <a:ext uri="{FF2B5EF4-FFF2-40B4-BE49-F238E27FC236}">
                  <a16:creationId xmlns:a16="http://schemas.microsoft.com/office/drawing/2014/main" id="{4E18852A-9C00-B237-D9A9-D21B134BA9AA}"/>
                </a:ext>
              </a:extLst>
            </p:cNvPr>
            <p:cNvSpPr/>
            <p:nvPr/>
          </p:nvSpPr>
          <p:spPr>
            <a:xfrm>
              <a:off x="1761066" y="5892799"/>
              <a:ext cx="1032933" cy="1049867"/>
            </a:xfrm>
            <a:prstGeom prst="rect">
              <a:avLst/>
            </a:prstGeom>
            <a:no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05AFB09E-80B7-A930-BDD8-90AC54E34687}"/>
                </a:ext>
              </a:extLst>
            </p:cNvPr>
            <p:cNvSpPr/>
            <p:nvPr/>
          </p:nvSpPr>
          <p:spPr>
            <a:xfrm>
              <a:off x="1761065" y="7034742"/>
              <a:ext cx="1032933" cy="200946"/>
            </a:xfrm>
            <a:prstGeom prst="rect">
              <a:avLst/>
            </a:prstGeom>
            <a:solidFill>
              <a:schemeClr val="accent1">
                <a:lumMod val="60000"/>
                <a:lumOff val="40000"/>
              </a:schemeClr>
            </a:solid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正方形/長方形 26">
              <a:extLst>
                <a:ext uri="{FF2B5EF4-FFF2-40B4-BE49-F238E27FC236}">
                  <a16:creationId xmlns:a16="http://schemas.microsoft.com/office/drawing/2014/main" id="{EFF0D59F-E52E-E1E4-08AC-EB955BCC01CC}"/>
                </a:ext>
              </a:extLst>
            </p:cNvPr>
            <p:cNvSpPr/>
            <p:nvPr/>
          </p:nvSpPr>
          <p:spPr>
            <a:xfrm>
              <a:off x="2927257" y="5906689"/>
              <a:ext cx="183691" cy="1049867"/>
            </a:xfrm>
            <a:prstGeom prst="rect">
              <a:avLst/>
            </a:prstGeom>
            <a:solidFill>
              <a:schemeClr val="accent1">
                <a:lumMod val="60000"/>
                <a:lumOff val="40000"/>
              </a:schemeClr>
            </a:solid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8" name="グループ化 27">
              <a:extLst>
                <a:ext uri="{FF2B5EF4-FFF2-40B4-BE49-F238E27FC236}">
                  <a16:creationId xmlns:a16="http://schemas.microsoft.com/office/drawing/2014/main" id="{852DA920-ECFD-AD63-72F2-B4D39D45A1AF}"/>
                </a:ext>
              </a:extLst>
            </p:cNvPr>
            <p:cNvGrpSpPr/>
            <p:nvPr/>
          </p:nvGrpSpPr>
          <p:grpSpPr>
            <a:xfrm>
              <a:off x="3188425" y="5981424"/>
              <a:ext cx="144000" cy="895831"/>
              <a:chOff x="3188425" y="5981424"/>
              <a:chExt cx="144000" cy="895831"/>
            </a:xfrm>
          </p:grpSpPr>
          <p:sp>
            <p:nvSpPr>
              <p:cNvPr id="35" name="円/楕円 34">
                <a:extLst>
                  <a:ext uri="{FF2B5EF4-FFF2-40B4-BE49-F238E27FC236}">
                    <a16:creationId xmlns:a16="http://schemas.microsoft.com/office/drawing/2014/main" id="{3B436C28-B6E4-651E-2703-93BC2C260740}"/>
                  </a:ext>
                </a:extLst>
              </p:cNvPr>
              <p:cNvSpPr/>
              <p:nvPr/>
            </p:nvSpPr>
            <p:spPr>
              <a:xfrm>
                <a:off x="3188425" y="5981424"/>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円/楕円 35">
                <a:extLst>
                  <a:ext uri="{FF2B5EF4-FFF2-40B4-BE49-F238E27FC236}">
                    <a16:creationId xmlns:a16="http://schemas.microsoft.com/office/drawing/2014/main" id="{41FE6AA3-9B78-0812-FCE7-EA7D419BB603}"/>
                  </a:ext>
                </a:extLst>
              </p:cNvPr>
              <p:cNvSpPr/>
              <p:nvPr/>
            </p:nvSpPr>
            <p:spPr>
              <a:xfrm>
                <a:off x="3188425" y="6170619"/>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円/楕円 36">
                <a:extLst>
                  <a:ext uri="{FF2B5EF4-FFF2-40B4-BE49-F238E27FC236}">
                    <a16:creationId xmlns:a16="http://schemas.microsoft.com/office/drawing/2014/main" id="{792DB3E6-DF23-B432-A230-2BF17C6999E1}"/>
                  </a:ext>
                </a:extLst>
              </p:cNvPr>
              <p:cNvSpPr/>
              <p:nvPr/>
            </p:nvSpPr>
            <p:spPr>
              <a:xfrm>
                <a:off x="3188425" y="635486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DAF4B3B8-F236-2E48-3005-7F5074A77FE9}"/>
                  </a:ext>
                </a:extLst>
              </p:cNvPr>
              <p:cNvSpPr/>
              <p:nvPr/>
            </p:nvSpPr>
            <p:spPr>
              <a:xfrm>
                <a:off x="3188425" y="6544060"/>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円/楕円 38">
                <a:extLst>
                  <a:ext uri="{FF2B5EF4-FFF2-40B4-BE49-F238E27FC236}">
                    <a16:creationId xmlns:a16="http://schemas.microsoft.com/office/drawing/2014/main" id="{4519097D-2FDF-975A-C9CE-CAD893ACE3F9}"/>
                  </a:ext>
                </a:extLst>
              </p:cNvPr>
              <p:cNvSpPr/>
              <p:nvPr/>
            </p:nvSpPr>
            <p:spPr>
              <a:xfrm>
                <a:off x="3188425" y="673325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9" name="グループ化 28">
              <a:extLst>
                <a:ext uri="{FF2B5EF4-FFF2-40B4-BE49-F238E27FC236}">
                  <a16:creationId xmlns:a16="http://schemas.microsoft.com/office/drawing/2014/main" id="{C72504A6-E3B6-C899-7D95-F0EC4B81D872}"/>
                </a:ext>
              </a:extLst>
            </p:cNvPr>
            <p:cNvGrpSpPr/>
            <p:nvPr/>
          </p:nvGrpSpPr>
          <p:grpSpPr>
            <a:xfrm rot="5400000">
              <a:off x="2205530" y="6903722"/>
              <a:ext cx="144000" cy="895831"/>
              <a:chOff x="3188425" y="5981424"/>
              <a:chExt cx="144000" cy="895831"/>
            </a:xfrm>
          </p:grpSpPr>
          <p:sp>
            <p:nvSpPr>
              <p:cNvPr id="30" name="円/楕円 29">
                <a:extLst>
                  <a:ext uri="{FF2B5EF4-FFF2-40B4-BE49-F238E27FC236}">
                    <a16:creationId xmlns:a16="http://schemas.microsoft.com/office/drawing/2014/main" id="{4CB85D4E-DB9C-6EF1-9C5F-2515170BA66C}"/>
                  </a:ext>
                </a:extLst>
              </p:cNvPr>
              <p:cNvSpPr/>
              <p:nvPr/>
            </p:nvSpPr>
            <p:spPr>
              <a:xfrm>
                <a:off x="3188425" y="5981424"/>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円/楕円 30">
                <a:extLst>
                  <a:ext uri="{FF2B5EF4-FFF2-40B4-BE49-F238E27FC236}">
                    <a16:creationId xmlns:a16="http://schemas.microsoft.com/office/drawing/2014/main" id="{E542DB03-D747-C321-5943-009D93771D65}"/>
                  </a:ext>
                </a:extLst>
              </p:cNvPr>
              <p:cNvSpPr/>
              <p:nvPr/>
            </p:nvSpPr>
            <p:spPr>
              <a:xfrm>
                <a:off x="3188425" y="6170619"/>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円/楕円 31">
                <a:extLst>
                  <a:ext uri="{FF2B5EF4-FFF2-40B4-BE49-F238E27FC236}">
                    <a16:creationId xmlns:a16="http://schemas.microsoft.com/office/drawing/2014/main" id="{81B3EB7E-717E-CD05-C8A2-1999D375E609}"/>
                  </a:ext>
                </a:extLst>
              </p:cNvPr>
              <p:cNvSpPr/>
              <p:nvPr/>
            </p:nvSpPr>
            <p:spPr>
              <a:xfrm>
                <a:off x="3188425" y="635486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円/楕円 32">
                <a:extLst>
                  <a:ext uri="{FF2B5EF4-FFF2-40B4-BE49-F238E27FC236}">
                    <a16:creationId xmlns:a16="http://schemas.microsoft.com/office/drawing/2014/main" id="{DDAEDFE8-62ED-6B42-4D77-4BE1458730A4}"/>
                  </a:ext>
                </a:extLst>
              </p:cNvPr>
              <p:cNvSpPr/>
              <p:nvPr/>
            </p:nvSpPr>
            <p:spPr>
              <a:xfrm>
                <a:off x="3188425" y="6544060"/>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円/楕円 33">
                <a:extLst>
                  <a:ext uri="{FF2B5EF4-FFF2-40B4-BE49-F238E27FC236}">
                    <a16:creationId xmlns:a16="http://schemas.microsoft.com/office/drawing/2014/main" id="{90595B87-DB3E-DF12-D35C-1B4EE3196490}"/>
                  </a:ext>
                </a:extLst>
              </p:cNvPr>
              <p:cNvSpPr/>
              <p:nvPr/>
            </p:nvSpPr>
            <p:spPr>
              <a:xfrm>
                <a:off x="3188425" y="673325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cxnSp>
        <p:nvCxnSpPr>
          <p:cNvPr id="41" name="直線矢印コネクタ 40">
            <a:extLst>
              <a:ext uri="{FF2B5EF4-FFF2-40B4-BE49-F238E27FC236}">
                <a16:creationId xmlns:a16="http://schemas.microsoft.com/office/drawing/2014/main" id="{869C35F2-1025-2FB4-981C-E5B6B6F4247D}"/>
              </a:ext>
            </a:extLst>
          </p:cNvPr>
          <p:cNvCxnSpPr>
            <a:cxnSpLocks/>
          </p:cNvCxnSpPr>
          <p:nvPr/>
        </p:nvCxnSpPr>
        <p:spPr>
          <a:xfrm>
            <a:off x="3250225" y="5309927"/>
            <a:ext cx="964383" cy="0"/>
          </a:xfrm>
          <a:prstGeom prst="straightConnector1">
            <a:avLst/>
          </a:prstGeom>
          <a:ln>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4" name="直線矢印コネクタ 43">
            <a:extLst>
              <a:ext uri="{FF2B5EF4-FFF2-40B4-BE49-F238E27FC236}">
                <a16:creationId xmlns:a16="http://schemas.microsoft.com/office/drawing/2014/main" id="{5BB9B451-EDF1-E93E-3FC9-7183128AC52F}"/>
              </a:ext>
            </a:extLst>
          </p:cNvPr>
          <p:cNvCxnSpPr>
            <a:cxnSpLocks/>
          </p:cNvCxnSpPr>
          <p:nvPr/>
        </p:nvCxnSpPr>
        <p:spPr>
          <a:xfrm>
            <a:off x="4270843" y="5304512"/>
            <a:ext cx="728459" cy="5415"/>
          </a:xfrm>
          <a:prstGeom prst="straightConnector1">
            <a:avLst/>
          </a:prstGeom>
          <a:ln>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47" name="テキスト ボックス 46">
            <a:extLst>
              <a:ext uri="{FF2B5EF4-FFF2-40B4-BE49-F238E27FC236}">
                <a16:creationId xmlns:a16="http://schemas.microsoft.com/office/drawing/2014/main" id="{CC90CAAA-3497-1014-5208-2DF4577D697A}"/>
              </a:ext>
            </a:extLst>
          </p:cNvPr>
          <p:cNvSpPr txBox="1"/>
          <p:nvPr/>
        </p:nvSpPr>
        <p:spPr>
          <a:xfrm>
            <a:off x="3405250" y="4976992"/>
            <a:ext cx="1875709" cy="369332"/>
          </a:xfrm>
          <a:prstGeom prst="rect">
            <a:avLst/>
          </a:prstGeom>
          <a:noFill/>
        </p:spPr>
        <p:txBody>
          <a:bodyPr wrap="square">
            <a:spAutoFit/>
          </a:bodyPr>
          <a:lstStyle/>
          <a:p>
            <a:r>
              <a:rPr lang="en-US" altLang="ja-JP" dirty="0">
                <a:effectLst/>
                <a:latin typeface="+mj-ea"/>
                <a:ea typeface="+mj-ea"/>
              </a:rPr>
              <a:t>3.0M      2.0M </a:t>
            </a:r>
            <a:endParaRPr lang="ja-JP" altLang="en-US"/>
          </a:p>
        </p:txBody>
      </p:sp>
      <p:sp>
        <p:nvSpPr>
          <p:cNvPr id="82" name="正方形/長方形 81">
            <a:extLst>
              <a:ext uri="{FF2B5EF4-FFF2-40B4-BE49-F238E27FC236}">
                <a16:creationId xmlns:a16="http://schemas.microsoft.com/office/drawing/2014/main" id="{0E7421FD-85A0-66D1-76BB-97B3A5559DA9}"/>
              </a:ext>
            </a:extLst>
          </p:cNvPr>
          <p:cNvSpPr/>
          <p:nvPr/>
        </p:nvSpPr>
        <p:spPr>
          <a:xfrm>
            <a:off x="8263916" y="5445342"/>
            <a:ext cx="1032933" cy="1049867"/>
          </a:xfrm>
          <a:prstGeom prst="rect">
            <a:avLst/>
          </a:prstGeom>
          <a:no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正方形/長方形 83">
            <a:extLst>
              <a:ext uri="{FF2B5EF4-FFF2-40B4-BE49-F238E27FC236}">
                <a16:creationId xmlns:a16="http://schemas.microsoft.com/office/drawing/2014/main" id="{A5B08A87-287D-04B8-7D46-C3375C5C65B2}"/>
              </a:ext>
            </a:extLst>
          </p:cNvPr>
          <p:cNvSpPr/>
          <p:nvPr/>
        </p:nvSpPr>
        <p:spPr>
          <a:xfrm rot="16200000">
            <a:off x="9618639" y="5359442"/>
            <a:ext cx="101584" cy="625855"/>
          </a:xfrm>
          <a:prstGeom prst="rect">
            <a:avLst/>
          </a:prstGeom>
          <a:solidFill>
            <a:schemeClr val="accent1">
              <a:lumMod val="60000"/>
              <a:lumOff val="40000"/>
            </a:schemeClr>
          </a:solid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85" name="グループ化 84">
            <a:extLst>
              <a:ext uri="{FF2B5EF4-FFF2-40B4-BE49-F238E27FC236}">
                <a16:creationId xmlns:a16="http://schemas.microsoft.com/office/drawing/2014/main" id="{3E114990-74B4-B4D1-F06A-46FA196621AF}"/>
              </a:ext>
            </a:extLst>
          </p:cNvPr>
          <p:cNvGrpSpPr/>
          <p:nvPr/>
        </p:nvGrpSpPr>
        <p:grpSpPr>
          <a:xfrm rot="16200000">
            <a:off x="9597431" y="5261016"/>
            <a:ext cx="144000" cy="517441"/>
            <a:chOff x="3188425" y="5981424"/>
            <a:chExt cx="144000" cy="517441"/>
          </a:xfrm>
        </p:grpSpPr>
        <p:sp>
          <p:nvSpPr>
            <p:cNvPr id="92" name="円/楕円 91">
              <a:extLst>
                <a:ext uri="{FF2B5EF4-FFF2-40B4-BE49-F238E27FC236}">
                  <a16:creationId xmlns:a16="http://schemas.microsoft.com/office/drawing/2014/main" id="{B8EB5F3A-BB00-A496-C552-A8277767D12B}"/>
                </a:ext>
              </a:extLst>
            </p:cNvPr>
            <p:cNvSpPr/>
            <p:nvPr/>
          </p:nvSpPr>
          <p:spPr>
            <a:xfrm>
              <a:off x="3188425" y="5981424"/>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3" name="円/楕円 92">
              <a:extLst>
                <a:ext uri="{FF2B5EF4-FFF2-40B4-BE49-F238E27FC236}">
                  <a16:creationId xmlns:a16="http://schemas.microsoft.com/office/drawing/2014/main" id="{C577BF9A-B7C1-A4B8-9FE5-098DE52C9839}"/>
                </a:ext>
              </a:extLst>
            </p:cNvPr>
            <p:cNvSpPr/>
            <p:nvPr/>
          </p:nvSpPr>
          <p:spPr>
            <a:xfrm>
              <a:off x="3188425" y="6170619"/>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4" name="円/楕円 93">
              <a:extLst>
                <a:ext uri="{FF2B5EF4-FFF2-40B4-BE49-F238E27FC236}">
                  <a16:creationId xmlns:a16="http://schemas.microsoft.com/office/drawing/2014/main" id="{1E991E48-D3B1-3D1E-3555-4E7494ADDC62}"/>
                </a:ext>
              </a:extLst>
            </p:cNvPr>
            <p:cNvSpPr/>
            <p:nvPr/>
          </p:nvSpPr>
          <p:spPr>
            <a:xfrm>
              <a:off x="3188425" y="635486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cxnSp>
        <p:nvCxnSpPr>
          <p:cNvPr id="97" name="直線矢印コネクタ 96">
            <a:extLst>
              <a:ext uri="{FF2B5EF4-FFF2-40B4-BE49-F238E27FC236}">
                <a16:creationId xmlns:a16="http://schemas.microsoft.com/office/drawing/2014/main" id="{093F5A9A-83EB-4715-2934-572564450CE9}"/>
              </a:ext>
            </a:extLst>
          </p:cNvPr>
          <p:cNvCxnSpPr>
            <a:cxnSpLocks/>
          </p:cNvCxnSpPr>
          <p:nvPr/>
        </p:nvCxnSpPr>
        <p:spPr>
          <a:xfrm>
            <a:off x="8332465" y="5336007"/>
            <a:ext cx="964383" cy="0"/>
          </a:xfrm>
          <a:prstGeom prst="straightConnector1">
            <a:avLst/>
          </a:prstGeom>
          <a:ln>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8" name="直線矢印コネクタ 97">
            <a:extLst>
              <a:ext uri="{FF2B5EF4-FFF2-40B4-BE49-F238E27FC236}">
                <a16:creationId xmlns:a16="http://schemas.microsoft.com/office/drawing/2014/main" id="{67F3707F-6957-852E-79A1-025A70EDAE81}"/>
              </a:ext>
            </a:extLst>
          </p:cNvPr>
          <p:cNvCxnSpPr>
            <a:cxnSpLocks/>
          </p:cNvCxnSpPr>
          <p:nvPr/>
        </p:nvCxnSpPr>
        <p:spPr>
          <a:xfrm>
            <a:off x="9353083" y="5330592"/>
            <a:ext cx="728459" cy="5415"/>
          </a:xfrm>
          <a:prstGeom prst="straightConnector1">
            <a:avLst/>
          </a:prstGeom>
          <a:ln>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99" name="テキスト ボックス 98">
            <a:extLst>
              <a:ext uri="{FF2B5EF4-FFF2-40B4-BE49-F238E27FC236}">
                <a16:creationId xmlns:a16="http://schemas.microsoft.com/office/drawing/2014/main" id="{4BF6F9F1-C474-A842-1613-5A37ADD76194}"/>
              </a:ext>
            </a:extLst>
          </p:cNvPr>
          <p:cNvSpPr txBox="1"/>
          <p:nvPr/>
        </p:nvSpPr>
        <p:spPr>
          <a:xfrm>
            <a:off x="8487490" y="5003072"/>
            <a:ext cx="1875709" cy="369332"/>
          </a:xfrm>
          <a:prstGeom prst="rect">
            <a:avLst/>
          </a:prstGeom>
          <a:noFill/>
        </p:spPr>
        <p:txBody>
          <a:bodyPr wrap="square">
            <a:spAutoFit/>
          </a:bodyPr>
          <a:lstStyle/>
          <a:p>
            <a:r>
              <a:rPr lang="en-US" altLang="ja-JP" dirty="0">
                <a:effectLst/>
                <a:latin typeface="+mj-ea"/>
                <a:ea typeface="+mj-ea"/>
              </a:rPr>
              <a:t>3.0M      2.0M </a:t>
            </a:r>
            <a:endParaRPr lang="ja-JP" altLang="en-US"/>
          </a:p>
        </p:txBody>
      </p:sp>
      <p:grpSp>
        <p:nvGrpSpPr>
          <p:cNvPr id="101" name="グループ化 100">
            <a:extLst>
              <a:ext uri="{FF2B5EF4-FFF2-40B4-BE49-F238E27FC236}">
                <a16:creationId xmlns:a16="http://schemas.microsoft.com/office/drawing/2014/main" id="{23D74A4F-5F19-EFFE-128F-EA1302B5AAF9}"/>
              </a:ext>
            </a:extLst>
          </p:cNvPr>
          <p:cNvGrpSpPr/>
          <p:nvPr/>
        </p:nvGrpSpPr>
        <p:grpSpPr>
          <a:xfrm rot="16200000">
            <a:off x="9594011" y="5568506"/>
            <a:ext cx="144000" cy="517441"/>
            <a:chOff x="3188425" y="5981424"/>
            <a:chExt cx="144000" cy="517441"/>
          </a:xfrm>
        </p:grpSpPr>
        <p:sp>
          <p:nvSpPr>
            <p:cNvPr id="102" name="円/楕円 101">
              <a:extLst>
                <a:ext uri="{FF2B5EF4-FFF2-40B4-BE49-F238E27FC236}">
                  <a16:creationId xmlns:a16="http://schemas.microsoft.com/office/drawing/2014/main" id="{8400A8E1-7149-AEF4-5FA3-9ACFD7956B45}"/>
                </a:ext>
              </a:extLst>
            </p:cNvPr>
            <p:cNvSpPr/>
            <p:nvPr/>
          </p:nvSpPr>
          <p:spPr>
            <a:xfrm>
              <a:off x="3188425" y="5981424"/>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円/楕円 102">
              <a:extLst>
                <a:ext uri="{FF2B5EF4-FFF2-40B4-BE49-F238E27FC236}">
                  <a16:creationId xmlns:a16="http://schemas.microsoft.com/office/drawing/2014/main" id="{A87E9CF1-A26E-466A-C70B-BBB4DB46A698}"/>
                </a:ext>
              </a:extLst>
            </p:cNvPr>
            <p:cNvSpPr/>
            <p:nvPr/>
          </p:nvSpPr>
          <p:spPr>
            <a:xfrm>
              <a:off x="3188425" y="6170619"/>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円/楕円 103">
              <a:extLst>
                <a:ext uri="{FF2B5EF4-FFF2-40B4-BE49-F238E27FC236}">
                  <a16:creationId xmlns:a16="http://schemas.microsoft.com/office/drawing/2014/main" id="{BE703334-0449-6283-EA3A-10F483A06D80}"/>
                </a:ext>
              </a:extLst>
            </p:cNvPr>
            <p:cNvSpPr/>
            <p:nvPr/>
          </p:nvSpPr>
          <p:spPr>
            <a:xfrm>
              <a:off x="3188425" y="635486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06" name="正方形/長方形 105">
            <a:extLst>
              <a:ext uri="{FF2B5EF4-FFF2-40B4-BE49-F238E27FC236}">
                <a16:creationId xmlns:a16="http://schemas.microsoft.com/office/drawing/2014/main" id="{74ABC96C-E6A4-D114-0F85-983D3F62DD25}"/>
              </a:ext>
            </a:extLst>
          </p:cNvPr>
          <p:cNvSpPr/>
          <p:nvPr/>
        </p:nvSpPr>
        <p:spPr>
          <a:xfrm rot="16200000">
            <a:off x="9618640" y="5829360"/>
            <a:ext cx="101584" cy="625855"/>
          </a:xfrm>
          <a:prstGeom prst="rect">
            <a:avLst/>
          </a:prstGeom>
          <a:solidFill>
            <a:schemeClr val="accent1">
              <a:lumMod val="60000"/>
              <a:lumOff val="40000"/>
            </a:schemeClr>
          </a:solid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07" name="グループ化 106">
            <a:extLst>
              <a:ext uri="{FF2B5EF4-FFF2-40B4-BE49-F238E27FC236}">
                <a16:creationId xmlns:a16="http://schemas.microsoft.com/office/drawing/2014/main" id="{474AD1A1-408A-40F6-C411-42E0FE0C5AA6}"/>
              </a:ext>
            </a:extLst>
          </p:cNvPr>
          <p:cNvGrpSpPr/>
          <p:nvPr/>
        </p:nvGrpSpPr>
        <p:grpSpPr>
          <a:xfrm rot="16200000">
            <a:off x="9597432" y="5730934"/>
            <a:ext cx="144000" cy="517441"/>
            <a:chOff x="3188425" y="5981424"/>
            <a:chExt cx="144000" cy="517441"/>
          </a:xfrm>
        </p:grpSpPr>
        <p:sp>
          <p:nvSpPr>
            <p:cNvPr id="108" name="円/楕円 107">
              <a:extLst>
                <a:ext uri="{FF2B5EF4-FFF2-40B4-BE49-F238E27FC236}">
                  <a16:creationId xmlns:a16="http://schemas.microsoft.com/office/drawing/2014/main" id="{AD496C97-3F79-773A-7BF3-4CD58F2A66DD}"/>
                </a:ext>
              </a:extLst>
            </p:cNvPr>
            <p:cNvSpPr/>
            <p:nvPr/>
          </p:nvSpPr>
          <p:spPr>
            <a:xfrm>
              <a:off x="3188425" y="5981424"/>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9" name="円/楕円 108">
              <a:extLst>
                <a:ext uri="{FF2B5EF4-FFF2-40B4-BE49-F238E27FC236}">
                  <a16:creationId xmlns:a16="http://schemas.microsoft.com/office/drawing/2014/main" id="{80335BBD-0FCD-4F20-774D-BB21D9C91AC2}"/>
                </a:ext>
              </a:extLst>
            </p:cNvPr>
            <p:cNvSpPr/>
            <p:nvPr/>
          </p:nvSpPr>
          <p:spPr>
            <a:xfrm>
              <a:off x="3188425" y="6170619"/>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円/楕円 109">
              <a:extLst>
                <a:ext uri="{FF2B5EF4-FFF2-40B4-BE49-F238E27FC236}">
                  <a16:creationId xmlns:a16="http://schemas.microsoft.com/office/drawing/2014/main" id="{BE9AEF51-DC9B-E063-0BF3-B268BD6C1627}"/>
                </a:ext>
              </a:extLst>
            </p:cNvPr>
            <p:cNvSpPr/>
            <p:nvPr/>
          </p:nvSpPr>
          <p:spPr>
            <a:xfrm>
              <a:off x="3188425" y="635486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11" name="グループ化 110">
            <a:extLst>
              <a:ext uri="{FF2B5EF4-FFF2-40B4-BE49-F238E27FC236}">
                <a16:creationId xmlns:a16="http://schemas.microsoft.com/office/drawing/2014/main" id="{8DFE8F7A-9015-1C10-B939-7414E39DEF68}"/>
              </a:ext>
            </a:extLst>
          </p:cNvPr>
          <p:cNvGrpSpPr/>
          <p:nvPr/>
        </p:nvGrpSpPr>
        <p:grpSpPr>
          <a:xfrm rot="16200000">
            <a:off x="9594012" y="6038424"/>
            <a:ext cx="144000" cy="517441"/>
            <a:chOff x="3188425" y="5981424"/>
            <a:chExt cx="144000" cy="517441"/>
          </a:xfrm>
        </p:grpSpPr>
        <p:sp>
          <p:nvSpPr>
            <p:cNvPr id="112" name="円/楕円 111">
              <a:extLst>
                <a:ext uri="{FF2B5EF4-FFF2-40B4-BE49-F238E27FC236}">
                  <a16:creationId xmlns:a16="http://schemas.microsoft.com/office/drawing/2014/main" id="{71AB94FA-2A84-0424-78FF-EB4AA3F09A99}"/>
                </a:ext>
              </a:extLst>
            </p:cNvPr>
            <p:cNvSpPr/>
            <p:nvPr/>
          </p:nvSpPr>
          <p:spPr>
            <a:xfrm>
              <a:off x="3188425" y="5981424"/>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円/楕円 112">
              <a:extLst>
                <a:ext uri="{FF2B5EF4-FFF2-40B4-BE49-F238E27FC236}">
                  <a16:creationId xmlns:a16="http://schemas.microsoft.com/office/drawing/2014/main" id="{ED3C0006-C15D-0E17-2375-C8730939BA4E}"/>
                </a:ext>
              </a:extLst>
            </p:cNvPr>
            <p:cNvSpPr/>
            <p:nvPr/>
          </p:nvSpPr>
          <p:spPr>
            <a:xfrm>
              <a:off x="3188425" y="6170619"/>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4" name="円/楕円 113">
              <a:extLst>
                <a:ext uri="{FF2B5EF4-FFF2-40B4-BE49-F238E27FC236}">
                  <a16:creationId xmlns:a16="http://schemas.microsoft.com/office/drawing/2014/main" id="{0EDD034D-538F-5671-0D2F-E1F5032B9650}"/>
                </a:ext>
              </a:extLst>
            </p:cNvPr>
            <p:cNvSpPr/>
            <p:nvPr/>
          </p:nvSpPr>
          <p:spPr>
            <a:xfrm>
              <a:off x="3188425" y="635486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15" name="正方形/長方形 114">
            <a:extLst>
              <a:ext uri="{FF2B5EF4-FFF2-40B4-BE49-F238E27FC236}">
                <a16:creationId xmlns:a16="http://schemas.microsoft.com/office/drawing/2014/main" id="{803C5CC7-743A-64AF-BF4C-0E0FB203B1B3}"/>
              </a:ext>
            </a:extLst>
          </p:cNvPr>
          <p:cNvSpPr/>
          <p:nvPr/>
        </p:nvSpPr>
        <p:spPr>
          <a:xfrm rot="16200000">
            <a:off x="9618640" y="6290726"/>
            <a:ext cx="101584" cy="625855"/>
          </a:xfrm>
          <a:prstGeom prst="rect">
            <a:avLst/>
          </a:prstGeom>
          <a:solidFill>
            <a:schemeClr val="accent1">
              <a:lumMod val="60000"/>
              <a:lumOff val="40000"/>
            </a:schemeClr>
          </a:solidFill>
          <a:ln w="222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16" name="グループ化 115">
            <a:extLst>
              <a:ext uri="{FF2B5EF4-FFF2-40B4-BE49-F238E27FC236}">
                <a16:creationId xmlns:a16="http://schemas.microsoft.com/office/drawing/2014/main" id="{04AB83C8-9575-763F-EF18-91BAA8964F97}"/>
              </a:ext>
            </a:extLst>
          </p:cNvPr>
          <p:cNvGrpSpPr/>
          <p:nvPr/>
        </p:nvGrpSpPr>
        <p:grpSpPr>
          <a:xfrm rot="16200000">
            <a:off x="9597432" y="6192300"/>
            <a:ext cx="144000" cy="517441"/>
            <a:chOff x="3188425" y="5981424"/>
            <a:chExt cx="144000" cy="517441"/>
          </a:xfrm>
        </p:grpSpPr>
        <p:sp>
          <p:nvSpPr>
            <p:cNvPr id="117" name="円/楕円 116">
              <a:extLst>
                <a:ext uri="{FF2B5EF4-FFF2-40B4-BE49-F238E27FC236}">
                  <a16:creationId xmlns:a16="http://schemas.microsoft.com/office/drawing/2014/main" id="{5952FE8D-60D4-5669-0065-C08407C63582}"/>
                </a:ext>
              </a:extLst>
            </p:cNvPr>
            <p:cNvSpPr/>
            <p:nvPr/>
          </p:nvSpPr>
          <p:spPr>
            <a:xfrm>
              <a:off x="3188425" y="5981424"/>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8" name="円/楕円 117">
              <a:extLst>
                <a:ext uri="{FF2B5EF4-FFF2-40B4-BE49-F238E27FC236}">
                  <a16:creationId xmlns:a16="http://schemas.microsoft.com/office/drawing/2014/main" id="{29C3620E-42EC-C405-D9AD-FC1094BAF952}"/>
                </a:ext>
              </a:extLst>
            </p:cNvPr>
            <p:cNvSpPr/>
            <p:nvPr/>
          </p:nvSpPr>
          <p:spPr>
            <a:xfrm>
              <a:off x="3188425" y="6170619"/>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9" name="円/楕円 118">
              <a:extLst>
                <a:ext uri="{FF2B5EF4-FFF2-40B4-BE49-F238E27FC236}">
                  <a16:creationId xmlns:a16="http://schemas.microsoft.com/office/drawing/2014/main" id="{64BC5078-4E2F-209B-84FD-938A6E1DFD6A}"/>
                </a:ext>
              </a:extLst>
            </p:cNvPr>
            <p:cNvSpPr/>
            <p:nvPr/>
          </p:nvSpPr>
          <p:spPr>
            <a:xfrm>
              <a:off x="3188425" y="635486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20" name="グループ化 119">
            <a:extLst>
              <a:ext uri="{FF2B5EF4-FFF2-40B4-BE49-F238E27FC236}">
                <a16:creationId xmlns:a16="http://schemas.microsoft.com/office/drawing/2014/main" id="{B8D079E0-50D7-BA28-2D5E-085495B5E78B}"/>
              </a:ext>
            </a:extLst>
          </p:cNvPr>
          <p:cNvGrpSpPr/>
          <p:nvPr/>
        </p:nvGrpSpPr>
        <p:grpSpPr>
          <a:xfrm rot="16200000">
            <a:off x="9594012" y="6499790"/>
            <a:ext cx="144000" cy="517441"/>
            <a:chOff x="3188425" y="5981424"/>
            <a:chExt cx="144000" cy="517441"/>
          </a:xfrm>
        </p:grpSpPr>
        <p:sp>
          <p:nvSpPr>
            <p:cNvPr id="121" name="円/楕円 120">
              <a:extLst>
                <a:ext uri="{FF2B5EF4-FFF2-40B4-BE49-F238E27FC236}">
                  <a16:creationId xmlns:a16="http://schemas.microsoft.com/office/drawing/2014/main" id="{0FD73C73-0336-4C15-D838-A67416239FA5}"/>
                </a:ext>
              </a:extLst>
            </p:cNvPr>
            <p:cNvSpPr/>
            <p:nvPr/>
          </p:nvSpPr>
          <p:spPr>
            <a:xfrm>
              <a:off x="3188425" y="5981424"/>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2" name="円/楕円 121">
              <a:extLst>
                <a:ext uri="{FF2B5EF4-FFF2-40B4-BE49-F238E27FC236}">
                  <a16:creationId xmlns:a16="http://schemas.microsoft.com/office/drawing/2014/main" id="{02812983-DADA-CB96-CDF7-204EEE4F59F1}"/>
                </a:ext>
              </a:extLst>
            </p:cNvPr>
            <p:cNvSpPr/>
            <p:nvPr/>
          </p:nvSpPr>
          <p:spPr>
            <a:xfrm>
              <a:off x="3188425" y="6170619"/>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3" name="円/楕円 122">
              <a:extLst>
                <a:ext uri="{FF2B5EF4-FFF2-40B4-BE49-F238E27FC236}">
                  <a16:creationId xmlns:a16="http://schemas.microsoft.com/office/drawing/2014/main" id="{E2F14103-18F6-9BC6-6336-836CF03E9BF5}"/>
                </a:ext>
              </a:extLst>
            </p:cNvPr>
            <p:cNvSpPr/>
            <p:nvPr/>
          </p:nvSpPr>
          <p:spPr>
            <a:xfrm>
              <a:off x="3188425" y="6354865"/>
              <a:ext cx="144000" cy="14400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25" name="テキスト ボックス 124">
            <a:extLst>
              <a:ext uri="{FF2B5EF4-FFF2-40B4-BE49-F238E27FC236}">
                <a16:creationId xmlns:a16="http://schemas.microsoft.com/office/drawing/2014/main" id="{16AEE81B-48AC-8922-20BE-A09B5F2E5093}"/>
              </a:ext>
            </a:extLst>
          </p:cNvPr>
          <p:cNvSpPr txBox="1"/>
          <p:nvPr/>
        </p:nvSpPr>
        <p:spPr>
          <a:xfrm>
            <a:off x="180835" y="5353877"/>
            <a:ext cx="3125327" cy="1477328"/>
          </a:xfrm>
          <a:prstGeom prst="rect">
            <a:avLst/>
          </a:prstGeom>
          <a:noFill/>
        </p:spPr>
        <p:txBody>
          <a:bodyPr wrap="square">
            <a:spAutoFit/>
          </a:bodyPr>
          <a:lstStyle/>
          <a:p>
            <a:r>
              <a:rPr lang="en-US" altLang="ja-JP" dirty="0">
                <a:effectLst/>
                <a:latin typeface="+mj-ea"/>
                <a:ea typeface="+mj-ea"/>
              </a:rPr>
              <a:t>A</a:t>
            </a:r>
            <a:r>
              <a:rPr lang="ja-JP" altLang="en-US">
                <a:effectLst/>
                <a:latin typeface="+mj-ea"/>
                <a:ea typeface="+mj-ea"/>
              </a:rPr>
              <a:t>タイプ</a:t>
            </a:r>
            <a:endParaRPr lang="en-US" altLang="ja-JP" dirty="0">
              <a:effectLst/>
              <a:latin typeface="+mj-ea"/>
              <a:ea typeface="+mj-ea"/>
            </a:endParaRPr>
          </a:p>
          <a:p>
            <a:r>
              <a:rPr lang="ja-JP" altLang="en-US">
                <a:latin typeface="+mj-ea"/>
                <a:ea typeface="+mj-ea"/>
              </a:rPr>
              <a:t>座席最大</a:t>
            </a:r>
            <a:r>
              <a:rPr lang="en-US" altLang="ja-JP" dirty="0">
                <a:latin typeface="+mj-ea"/>
                <a:ea typeface="+mj-ea"/>
              </a:rPr>
              <a:t>10</a:t>
            </a:r>
            <a:r>
              <a:rPr lang="ja-JP" altLang="en-US">
                <a:latin typeface="+mj-ea"/>
                <a:ea typeface="+mj-ea"/>
              </a:rPr>
              <a:t>席</a:t>
            </a:r>
            <a:endParaRPr lang="en-US" altLang="ja-JP" dirty="0">
              <a:latin typeface="+mj-ea"/>
              <a:ea typeface="+mj-ea"/>
            </a:endParaRPr>
          </a:p>
          <a:p>
            <a:r>
              <a:rPr lang="en-US" altLang="ja-JP" dirty="0">
                <a:latin typeface="+mj-ea"/>
                <a:ea typeface="+mj-ea"/>
              </a:rPr>
              <a:t>※</a:t>
            </a:r>
            <a:r>
              <a:rPr lang="ja-JP" altLang="en-US">
                <a:latin typeface="+mj-ea"/>
                <a:ea typeface="+mj-ea"/>
              </a:rPr>
              <a:t>占有スペースサイズ内で</a:t>
            </a:r>
            <a:endParaRPr lang="en-US" altLang="ja-JP" dirty="0">
              <a:latin typeface="+mj-ea"/>
              <a:ea typeface="+mj-ea"/>
            </a:endParaRPr>
          </a:p>
          <a:p>
            <a:r>
              <a:rPr lang="ja-JP" altLang="en-US">
                <a:latin typeface="+mj-ea"/>
                <a:ea typeface="+mj-ea"/>
              </a:rPr>
              <a:t>テントの使用を許可</a:t>
            </a:r>
            <a:endParaRPr lang="en-US" altLang="ja-JP" dirty="0">
              <a:latin typeface="+mj-ea"/>
              <a:ea typeface="+mj-ea"/>
            </a:endParaRPr>
          </a:p>
          <a:p>
            <a:endParaRPr lang="ja-JP" altLang="en-US"/>
          </a:p>
        </p:txBody>
      </p:sp>
      <p:sp>
        <p:nvSpPr>
          <p:cNvPr id="126" name="テキスト ボックス 125">
            <a:extLst>
              <a:ext uri="{FF2B5EF4-FFF2-40B4-BE49-F238E27FC236}">
                <a16:creationId xmlns:a16="http://schemas.microsoft.com/office/drawing/2014/main" id="{9A8512F0-7219-3AF0-6EED-2A5A6FB257B9}"/>
              </a:ext>
            </a:extLst>
          </p:cNvPr>
          <p:cNvSpPr txBox="1"/>
          <p:nvPr/>
        </p:nvSpPr>
        <p:spPr>
          <a:xfrm>
            <a:off x="5250752" y="5340410"/>
            <a:ext cx="3125327" cy="1477328"/>
          </a:xfrm>
          <a:prstGeom prst="rect">
            <a:avLst/>
          </a:prstGeom>
          <a:noFill/>
        </p:spPr>
        <p:txBody>
          <a:bodyPr wrap="square">
            <a:spAutoFit/>
          </a:bodyPr>
          <a:lstStyle/>
          <a:p>
            <a:r>
              <a:rPr lang="en-US" altLang="ja-JP" dirty="0">
                <a:effectLst/>
                <a:latin typeface="+mj-ea"/>
                <a:ea typeface="+mj-ea"/>
              </a:rPr>
              <a:t>B</a:t>
            </a:r>
            <a:r>
              <a:rPr lang="ja-JP" altLang="en-US">
                <a:effectLst/>
                <a:latin typeface="+mj-ea"/>
                <a:ea typeface="+mj-ea"/>
              </a:rPr>
              <a:t>タイプ</a:t>
            </a:r>
            <a:endParaRPr lang="en-US" altLang="ja-JP" dirty="0">
              <a:effectLst/>
              <a:latin typeface="+mj-ea"/>
              <a:ea typeface="+mj-ea"/>
            </a:endParaRPr>
          </a:p>
          <a:p>
            <a:r>
              <a:rPr lang="ja-JP" altLang="en-US">
                <a:latin typeface="+mj-ea"/>
                <a:ea typeface="+mj-ea"/>
              </a:rPr>
              <a:t>座席最大</a:t>
            </a:r>
            <a:r>
              <a:rPr lang="en-US" altLang="ja-JP" dirty="0">
                <a:latin typeface="+mj-ea"/>
                <a:ea typeface="+mj-ea"/>
              </a:rPr>
              <a:t>18</a:t>
            </a:r>
            <a:r>
              <a:rPr lang="ja-JP" altLang="en-US">
                <a:latin typeface="+mj-ea"/>
                <a:ea typeface="+mj-ea"/>
              </a:rPr>
              <a:t>席</a:t>
            </a:r>
            <a:endParaRPr lang="en-US" altLang="ja-JP" dirty="0">
              <a:latin typeface="+mj-ea"/>
              <a:ea typeface="+mj-ea"/>
            </a:endParaRPr>
          </a:p>
          <a:p>
            <a:r>
              <a:rPr lang="en-US" altLang="ja-JP" dirty="0">
                <a:latin typeface="+mj-ea"/>
                <a:ea typeface="+mj-ea"/>
              </a:rPr>
              <a:t>※</a:t>
            </a:r>
            <a:r>
              <a:rPr lang="ja-JP" altLang="en-US">
                <a:latin typeface="+mj-ea"/>
                <a:ea typeface="+mj-ea"/>
              </a:rPr>
              <a:t>占有スペースサイズ内で</a:t>
            </a:r>
            <a:endParaRPr lang="en-US" altLang="ja-JP" dirty="0">
              <a:latin typeface="+mj-ea"/>
              <a:ea typeface="+mj-ea"/>
            </a:endParaRPr>
          </a:p>
          <a:p>
            <a:r>
              <a:rPr lang="ja-JP" altLang="en-US">
                <a:latin typeface="+mj-ea"/>
                <a:ea typeface="+mj-ea"/>
              </a:rPr>
              <a:t>テントの使用を許可</a:t>
            </a:r>
            <a:endParaRPr lang="en-US" altLang="ja-JP" dirty="0">
              <a:latin typeface="+mj-ea"/>
              <a:ea typeface="+mj-ea"/>
            </a:endParaRPr>
          </a:p>
          <a:p>
            <a:endParaRPr lang="ja-JP" altLang="en-US"/>
          </a:p>
        </p:txBody>
      </p:sp>
    </p:spTree>
    <p:extLst>
      <p:ext uri="{BB962C8B-B14F-4D97-AF65-F5344CB8AC3E}">
        <p14:creationId xmlns:p14="http://schemas.microsoft.com/office/powerpoint/2010/main" val="386776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E8F628-E109-EBA9-0DB1-DFD22160F35D}"/>
            </a:ext>
          </a:extLst>
        </p:cNvPr>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F1B46DC7-E28D-32E4-C78C-BCEDB1D08AF7}"/>
              </a:ext>
            </a:extLst>
          </p:cNvPr>
          <p:cNvSpPr txBox="1"/>
          <p:nvPr/>
        </p:nvSpPr>
        <p:spPr>
          <a:xfrm>
            <a:off x="156290" y="197583"/>
            <a:ext cx="4579833" cy="400110"/>
          </a:xfrm>
          <a:prstGeom prst="rect">
            <a:avLst/>
          </a:prstGeom>
          <a:noFill/>
        </p:spPr>
        <p:txBody>
          <a:bodyPr wrap="square">
            <a:spAutoFit/>
          </a:bodyPr>
          <a:lstStyle/>
          <a:p>
            <a:r>
              <a:rPr lang="ja-JP" altLang="en-US" sz="2000">
                <a:effectLst/>
                <a:latin typeface="Hiragino Kaku Gothic ProN W3" panose="020B0300000000000000" pitchFamily="34" charset="-128"/>
                <a:ea typeface="Hiragino Kaku Gothic ProN W3" panose="020B0300000000000000" pitchFamily="34" charset="-128"/>
              </a:rPr>
              <a:t>募集概要</a:t>
            </a:r>
            <a:r>
              <a:rPr lang="en-US" altLang="ja-JP" sz="2000" dirty="0">
                <a:effectLst/>
                <a:latin typeface="Hiragino Kaku Gothic ProN W3" panose="020B0300000000000000" pitchFamily="34" charset="-128"/>
                <a:ea typeface="Hiragino Kaku Gothic ProN W3" panose="020B0300000000000000" pitchFamily="34" charset="-128"/>
              </a:rPr>
              <a:t>-3</a:t>
            </a:r>
            <a:endParaRPr lang="ja-JP" altLang="en-US">
              <a:effectLst/>
              <a:latin typeface="Helvetica Neue" panose="02000503000000020004" pitchFamily="2" charset="0"/>
            </a:endParaRPr>
          </a:p>
        </p:txBody>
      </p:sp>
      <p:sp>
        <p:nvSpPr>
          <p:cNvPr id="9" name="テキスト ボックス 8">
            <a:extLst>
              <a:ext uri="{FF2B5EF4-FFF2-40B4-BE49-F238E27FC236}">
                <a16:creationId xmlns:a16="http://schemas.microsoft.com/office/drawing/2014/main" id="{1FE18672-B697-3F2B-1546-3953B21A881C}"/>
              </a:ext>
            </a:extLst>
          </p:cNvPr>
          <p:cNvSpPr txBox="1"/>
          <p:nvPr/>
        </p:nvSpPr>
        <p:spPr>
          <a:xfrm>
            <a:off x="156289" y="795277"/>
            <a:ext cx="13864511" cy="3877985"/>
          </a:xfrm>
          <a:prstGeom prst="rect">
            <a:avLst/>
          </a:prstGeom>
          <a:noFill/>
        </p:spPr>
        <p:txBody>
          <a:bodyPr wrap="square">
            <a:spAutoFit/>
          </a:bodyPr>
          <a:lstStyle/>
          <a:p>
            <a:r>
              <a:rPr lang="en-US" altLang="ja-JP" sz="2400" b="1" u="sng" dirty="0">
                <a:effectLst/>
                <a:latin typeface="+mj-ea"/>
                <a:ea typeface="+mj-ea"/>
              </a:rPr>
              <a:t>③</a:t>
            </a:r>
            <a:r>
              <a:rPr lang="ja-JP" altLang="en-US" sz="2400" b="1" u="sng">
                <a:effectLst/>
                <a:latin typeface="+mj-ea"/>
                <a:ea typeface="+mj-ea"/>
              </a:rPr>
              <a:t>キッチンカー</a:t>
            </a:r>
            <a:r>
              <a:rPr lang="en-US" altLang="ja-JP" sz="2400" b="1" u="sng" dirty="0">
                <a:effectLst/>
                <a:latin typeface="+mj-ea"/>
                <a:ea typeface="+mj-ea"/>
              </a:rPr>
              <a:t>A</a:t>
            </a:r>
            <a:r>
              <a:rPr lang="ja-JP" altLang="en-US" sz="2400" b="1" u="sng">
                <a:effectLst/>
                <a:latin typeface="+mj-ea"/>
                <a:ea typeface="+mj-ea"/>
              </a:rPr>
              <a:t>（占有スペース：軽自動車キッチンカーの幅）</a:t>
            </a:r>
          </a:p>
          <a:p>
            <a:r>
              <a:rPr lang="en-US" altLang="ja-JP" dirty="0">
                <a:effectLst/>
                <a:latin typeface="+mj-ea"/>
                <a:ea typeface="+mj-ea"/>
              </a:rPr>
              <a:t>• </a:t>
            </a:r>
            <a:r>
              <a:rPr lang="ja-JP" altLang="en-US">
                <a:effectLst/>
                <a:latin typeface="+mj-ea"/>
                <a:ea typeface="+mj-ea"/>
              </a:rPr>
              <a:t>月額料金：</a:t>
            </a:r>
            <a:r>
              <a:rPr lang="en-US" altLang="ja-JP" dirty="0">
                <a:latin typeface="+mj-ea"/>
                <a:ea typeface="+mj-ea"/>
              </a:rPr>
              <a:t>130,000</a:t>
            </a:r>
            <a:r>
              <a:rPr lang="ja-JP" altLang="en-US">
                <a:effectLst/>
                <a:latin typeface="+mj-ea"/>
                <a:ea typeface="+mj-ea"/>
              </a:rPr>
              <a:t>円（税込）</a:t>
            </a:r>
          </a:p>
          <a:p>
            <a:r>
              <a:rPr lang="en-US" altLang="ja-JP" dirty="0">
                <a:effectLst/>
                <a:latin typeface="+mj-ea"/>
                <a:ea typeface="+mj-ea"/>
              </a:rPr>
              <a:t>• 1</a:t>
            </a:r>
            <a:r>
              <a:rPr lang="ja-JP" altLang="en-US">
                <a:effectLst/>
                <a:latin typeface="+mj-ea"/>
                <a:ea typeface="+mj-ea"/>
              </a:rPr>
              <a:t>日あたり単価（月</a:t>
            </a:r>
            <a:r>
              <a:rPr lang="en-US" altLang="ja-JP" dirty="0">
                <a:effectLst/>
                <a:latin typeface="+mj-ea"/>
                <a:ea typeface="+mj-ea"/>
              </a:rPr>
              <a:t>13</a:t>
            </a:r>
            <a:r>
              <a:rPr lang="ja-JP" altLang="en-US">
                <a:effectLst/>
                <a:latin typeface="+mj-ea"/>
                <a:ea typeface="+mj-ea"/>
              </a:rPr>
              <a:t>日開催）：約</a:t>
            </a:r>
            <a:r>
              <a:rPr lang="en-US" altLang="ja-JP" dirty="0">
                <a:effectLst/>
                <a:latin typeface="+mj-ea"/>
                <a:ea typeface="+mj-ea"/>
              </a:rPr>
              <a:t>10,00</a:t>
            </a:r>
            <a:r>
              <a:rPr lang="ja-JP" altLang="en-US">
                <a:effectLst/>
                <a:latin typeface="+mj-ea"/>
                <a:ea typeface="+mj-ea"/>
              </a:rPr>
              <a:t>円</a:t>
            </a:r>
          </a:p>
          <a:p>
            <a:r>
              <a:rPr lang="en-US" altLang="ja-JP" dirty="0">
                <a:effectLst/>
                <a:latin typeface="+mj-ea"/>
                <a:ea typeface="+mj-ea"/>
              </a:rPr>
              <a:t>•</a:t>
            </a:r>
            <a:r>
              <a:rPr lang="ja-JP" altLang="en-US">
                <a:effectLst/>
                <a:latin typeface="+mj-ea"/>
                <a:ea typeface="+mj-ea"/>
              </a:rPr>
              <a:t>各種許可</a:t>
            </a:r>
            <a:r>
              <a:rPr lang="ja-JP" altLang="en-US">
                <a:latin typeface="+mj-ea"/>
                <a:ea typeface="+mj-ea"/>
              </a:rPr>
              <a:t>　</a:t>
            </a:r>
            <a:r>
              <a:rPr lang="ja-JP" altLang="en-US" sz="1800" b="0">
                <a:effectLst/>
                <a:latin typeface="+mj-ea"/>
                <a:ea typeface="+mj-ea"/>
              </a:rPr>
              <a:t>物販</a:t>
            </a:r>
            <a:r>
              <a:rPr lang="en-US" altLang="ja-JP" sz="1800" b="0" dirty="0">
                <a:effectLst/>
                <a:latin typeface="+mj-ea"/>
                <a:ea typeface="+mj-ea"/>
              </a:rPr>
              <a:t>/</a:t>
            </a:r>
            <a:r>
              <a:rPr lang="ja-JP" altLang="en-US" sz="1800" b="0">
                <a:effectLst/>
                <a:latin typeface="+mj-ea"/>
                <a:ea typeface="+mj-ea"/>
              </a:rPr>
              <a:t>不要 </a:t>
            </a:r>
            <a:r>
              <a:rPr lang="en-US" altLang="ja-JP" sz="1800" b="0" dirty="0">
                <a:effectLst/>
                <a:latin typeface="+mj-ea"/>
                <a:ea typeface="+mj-ea"/>
              </a:rPr>
              <a:t>※</a:t>
            </a:r>
            <a:r>
              <a:rPr lang="ja-JP" altLang="en-US" sz="1800" b="0">
                <a:effectLst/>
                <a:latin typeface="+mj-ea"/>
                <a:ea typeface="+mj-ea"/>
              </a:rPr>
              <a:t>ただし、菓子、パンなど各種製造許可が必要 </a:t>
            </a:r>
            <a:endParaRPr lang="ja-JP" altLang="en-US">
              <a:effectLst/>
              <a:latin typeface="+mj-ea"/>
              <a:ea typeface="+mj-ea"/>
            </a:endParaRPr>
          </a:p>
          <a:p>
            <a:r>
              <a:rPr lang="en-US" altLang="ja-JP" sz="1800" b="0" dirty="0">
                <a:effectLst/>
                <a:latin typeface="+mj-ea"/>
                <a:ea typeface="+mj-ea"/>
              </a:rPr>
              <a:t>                   </a:t>
            </a:r>
            <a:r>
              <a:rPr lang="ja-JP" altLang="en-US" sz="1800" b="0">
                <a:effectLst/>
                <a:latin typeface="+mj-ea"/>
                <a:ea typeface="+mj-ea"/>
              </a:rPr>
              <a:t>飲食</a:t>
            </a:r>
            <a:r>
              <a:rPr lang="en-US" altLang="ja-JP" sz="1800" b="0" dirty="0">
                <a:effectLst/>
                <a:latin typeface="+mj-ea"/>
                <a:ea typeface="+mj-ea"/>
              </a:rPr>
              <a:t>/</a:t>
            </a:r>
            <a:r>
              <a:rPr lang="ja-JP" altLang="en-US" sz="1800" b="0">
                <a:effectLst/>
                <a:latin typeface="+mj-ea"/>
                <a:ea typeface="+mj-ea"/>
              </a:rPr>
              <a:t>業種に応じた食品関係営業許可</a:t>
            </a:r>
            <a:endParaRPr lang="ja-JP" altLang="en-US">
              <a:effectLst/>
              <a:latin typeface="+mj-ea"/>
              <a:ea typeface="+mj-ea"/>
            </a:endParaRPr>
          </a:p>
          <a:p>
            <a:r>
              <a:rPr lang="en-US" altLang="ja-JP" dirty="0">
                <a:effectLst/>
                <a:latin typeface="+mj-ea"/>
                <a:ea typeface="+mj-ea"/>
              </a:rPr>
              <a:t>• </a:t>
            </a:r>
            <a:r>
              <a:rPr lang="ja-JP" altLang="en-US">
                <a:effectLst/>
                <a:latin typeface="+mj-ea"/>
                <a:ea typeface="+mj-ea"/>
              </a:rPr>
              <a:t>特典：</a:t>
            </a:r>
            <a:r>
              <a:rPr lang="en-US" altLang="ja-JP" dirty="0">
                <a:effectLst/>
                <a:latin typeface="+mj-ea"/>
                <a:ea typeface="+mj-ea"/>
              </a:rPr>
              <a:t>    </a:t>
            </a:r>
            <a:r>
              <a:rPr lang="ja-JP" altLang="en-US">
                <a:effectLst/>
                <a:latin typeface="+mj-ea"/>
                <a:ea typeface="+mj-ea"/>
              </a:rPr>
              <a:t>公式ホームページに店名</a:t>
            </a:r>
            <a:r>
              <a:rPr lang="en-US" altLang="ja-JP" dirty="0">
                <a:effectLst/>
                <a:latin typeface="+mj-ea"/>
                <a:ea typeface="+mj-ea"/>
              </a:rPr>
              <a:t>,</a:t>
            </a:r>
            <a:r>
              <a:rPr lang="ja-JP" altLang="en-US">
                <a:effectLst/>
                <a:latin typeface="+mj-ea"/>
                <a:ea typeface="+mj-ea"/>
              </a:rPr>
              <a:t>商品紹介記載</a:t>
            </a:r>
          </a:p>
          <a:p>
            <a:br>
              <a:rPr lang="ja-JP" altLang="en-US">
                <a:effectLst/>
                <a:latin typeface="Helvetica Neue" panose="02000503000000020004" pitchFamily="2" charset="0"/>
              </a:rPr>
            </a:br>
            <a:r>
              <a:rPr lang="en-US" altLang="ja-JP" sz="2400" b="1" u="sng" dirty="0">
                <a:effectLst/>
                <a:latin typeface="+mj-ea"/>
                <a:ea typeface="+mj-ea"/>
              </a:rPr>
              <a:t>④</a:t>
            </a:r>
            <a:r>
              <a:rPr lang="ja-JP" altLang="en-US" sz="2400" b="1" u="sng">
                <a:effectLst/>
                <a:latin typeface="+mj-ea"/>
                <a:ea typeface="+mj-ea"/>
              </a:rPr>
              <a:t>キッチンカー</a:t>
            </a:r>
            <a:r>
              <a:rPr lang="en-US" altLang="ja-JP" sz="2400" b="1" u="sng" dirty="0">
                <a:latin typeface="+mj-ea"/>
                <a:ea typeface="+mj-ea"/>
              </a:rPr>
              <a:t>B </a:t>
            </a:r>
            <a:r>
              <a:rPr lang="ja-JP" altLang="en-US" sz="2400" b="1" u="sng">
                <a:effectLst/>
                <a:latin typeface="+mj-ea"/>
                <a:ea typeface="+mj-ea"/>
              </a:rPr>
              <a:t>（占有スペース：軽意外の大型キッチンカーの幅）</a:t>
            </a:r>
          </a:p>
          <a:p>
            <a:r>
              <a:rPr lang="en-US" altLang="ja-JP" dirty="0">
                <a:effectLst/>
                <a:latin typeface="+mj-ea"/>
                <a:ea typeface="+mj-ea"/>
              </a:rPr>
              <a:t>• </a:t>
            </a:r>
            <a:r>
              <a:rPr lang="ja-JP" altLang="en-US">
                <a:effectLst/>
                <a:latin typeface="+mj-ea"/>
                <a:ea typeface="+mj-ea"/>
              </a:rPr>
              <a:t>月額料金：</a:t>
            </a:r>
            <a:r>
              <a:rPr lang="en-US" altLang="ja-JP" dirty="0">
                <a:latin typeface="+mj-ea"/>
                <a:ea typeface="+mj-ea"/>
              </a:rPr>
              <a:t>140</a:t>
            </a:r>
            <a:r>
              <a:rPr lang="en-US" altLang="ja-JP" dirty="0">
                <a:effectLst/>
                <a:latin typeface="+mj-ea"/>
                <a:ea typeface="+mj-ea"/>
              </a:rPr>
              <a:t>,000</a:t>
            </a:r>
            <a:r>
              <a:rPr lang="ja-JP" altLang="en-US">
                <a:effectLst/>
                <a:latin typeface="+mj-ea"/>
                <a:ea typeface="+mj-ea"/>
              </a:rPr>
              <a:t>円（税込）</a:t>
            </a:r>
          </a:p>
          <a:p>
            <a:r>
              <a:rPr lang="en-US" altLang="ja-JP" dirty="0">
                <a:effectLst/>
                <a:latin typeface="+mj-ea"/>
                <a:ea typeface="+mj-ea"/>
              </a:rPr>
              <a:t>• 1</a:t>
            </a:r>
            <a:r>
              <a:rPr lang="ja-JP" altLang="en-US">
                <a:effectLst/>
                <a:latin typeface="+mj-ea"/>
                <a:ea typeface="+mj-ea"/>
              </a:rPr>
              <a:t>日あたり単価（月</a:t>
            </a:r>
            <a:r>
              <a:rPr lang="en-US" altLang="ja-JP" dirty="0">
                <a:effectLst/>
                <a:latin typeface="+mj-ea"/>
                <a:ea typeface="+mj-ea"/>
              </a:rPr>
              <a:t>13</a:t>
            </a:r>
            <a:r>
              <a:rPr lang="ja-JP" altLang="en-US">
                <a:effectLst/>
                <a:latin typeface="+mj-ea"/>
                <a:ea typeface="+mj-ea"/>
              </a:rPr>
              <a:t>日開催）：約</a:t>
            </a:r>
            <a:r>
              <a:rPr lang="en-US" altLang="ja-JP" dirty="0">
                <a:effectLst/>
                <a:latin typeface="+mj-ea"/>
                <a:ea typeface="+mj-ea"/>
              </a:rPr>
              <a:t>10,800</a:t>
            </a:r>
            <a:r>
              <a:rPr lang="ja-JP" altLang="en-US">
                <a:effectLst/>
                <a:latin typeface="+mj-ea"/>
                <a:ea typeface="+mj-ea"/>
              </a:rPr>
              <a:t>円</a:t>
            </a:r>
          </a:p>
          <a:p>
            <a:r>
              <a:rPr lang="en-US" altLang="ja-JP" dirty="0">
                <a:effectLst/>
                <a:latin typeface="+mj-ea"/>
                <a:ea typeface="+mj-ea"/>
              </a:rPr>
              <a:t>•</a:t>
            </a:r>
            <a:r>
              <a:rPr lang="ja-JP" altLang="en-US">
                <a:effectLst/>
                <a:latin typeface="+mj-ea"/>
                <a:ea typeface="+mj-ea"/>
              </a:rPr>
              <a:t>各種許可</a:t>
            </a:r>
            <a:r>
              <a:rPr lang="ja-JP" altLang="en-US">
                <a:latin typeface="+mj-ea"/>
                <a:ea typeface="+mj-ea"/>
              </a:rPr>
              <a:t>　</a:t>
            </a:r>
            <a:r>
              <a:rPr lang="ja-JP" altLang="en-US" sz="1800" b="0">
                <a:effectLst/>
                <a:latin typeface="+mj-ea"/>
                <a:ea typeface="+mj-ea"/>
              </a:rPr>
              <a:t>物販</a:t>
            </a:r>
            <a:r>
              <a:rPr lang="en-US" altLang="ja-JP" sz="1800" b="0" dirty="0">
                <a:effectLst/>
                <a:latin typeface="+mj-ea"/>
                <a:ea typeface="+mj-ea"/>
              </a:rPr>
              <a:t>/</a:t>
            </a:r>
            <a:r>
              <a:rPr lang="ja-JP" altLang="en-US" sz="1800" b="0">
                <a:effectLst/>
                <a:latin typeface="+mj-ea"/>
                <a:ea typeface="+mj-ea"/>
              </a:rPr>
              <a:t>不要 </a:t>
            </a:r>
            <a:r>
              <a:rPr lang="en-US" altLang="ja-JP" sz="1800" b="0" dirty="0">
                <a:effectLst/>
                <a:latin typeface="+mj-ea"/>
                <a:ea typeface="+mj-ea"/>
              </a:rPr>
              <a:t>※</a:t>
            </a:r>
            <a:r>
              <a:rPr lang="ja-JP" altLang="en-US" sz="1800" b="0">
                <a:effectLst/>
                <a:latin typeface="+mj-ea"/>
                <a:ea typeface="+mj-ea"/>
              </a:rPr>
              <a:t>ただし、菓子、パンなど各種製造許可が必要 </a:t>
            </a:r>
            <a:endParaRPr lang="ja-JP" altLang="en-US">
              <a:effectLst/>
              <a:latin typeface="+mj-ea"/>
              <a:ea typeface="+mj-ea"/>
            </a:endParaRPr>
          </a:p>
          <a:p>
            <a:r>
              <a:rPr lang="en-US" altLang="ja-JP" sz="1800" b="0" dirty="0">
                <a:effectLst/>
                <a:latin typeface="+mj-ea"/>
                <a:ea typeface="+mj-ea"/>
              </a:rPr>
              <a:t>                   </a:t>
            </a:r>
            <a:r>
              <a:rPr lang="ja-JP" altLang="en-US" sz="1800" b="0">
                <a:effectLst/>
                <a:latin typeface="+mj-ea"/>
                <a:ea typeface="+mj-ea"/>
              </a:rPr>
              <a:t>飲食</a:t>
            </a:r>
            <a:r>
              <a:rPr lang="en-US" altLang="ja-JP" sz="1800" b="0" dirty="0">
                <a:effectLst/>
                <a:latin typeface="+mj-ea"/>
                <a:ea typeface="+mj-ea"/>
              </a:rPr>
              <a:t>/</a:t>
            </a:r>
            <a:r>
              <a:rPr lang="ja-JP" altLang="en-US" sz="1800" b="0">
                <a:effectLst/>
                <a:latin typeface="+mj-ea"/>
                <a:ea typeface="+mj-ea"/>
              </a:rPr>
              <a:t>業種に応じた食品関係営業許可</a:t>
            </a:r>
            <a:br>
              <a:rPr lang="ja-JP" altLang="en-US" sz="1800" b="0">
                <a:effectLst/>
                <a:latin typeface="+mj-ea"/>
                <a:ea typeface="+mj-ea"/>
              </a:rPr>
            </a:br>
            <a:r>
              <a:rPr lang="en-US" altLang="ja-JP" dirty="0">
                <a:effectLst/>
                <a:latin typeface="+mj-ea"/>
                <a:ea typeface="+mj-ea"/>
              </a:rPr>
              <a:t>• </a:t>
            </a:r>
            <a:r>
              <a:rPr lang="ja-JP" altLang="en-US">
                <a:effectLst/>
                <a:latin typeface="+mj-ea"/>
                <a:ea typeface="+mj-ea"/>
              </a:rPr>
              <a:t>特典：</a:t>
            </a:r>
            <a:r>
              <a:rPr lang="en-US" altLang="ja-JP" dirty="0">
                <a:effectLst/>
                <a:latin typeface="+mj-ea"/>
                <a:ea typeface="+mj-ea"/>
              </a:rPr>
              <a:t> </a:t>
            </a:r>
            <a:r>
              <a:rPr lang="ja-JP" altLang="en-US">
                <a:effectLst/>
                <a:latin typeface="+mj-ea"/>
                <a:ea typeface="+mj-ea"/>
              </a:rPr>
              <a:t>　公式ホームページに店名</a:t>
            </a:r>
            <a:r>
              <a:rPr lang="en-US" altLang="ja-JP" dirty="0">
                <a:effectLst/>
                <a:latin typeface="+mj-ea"/>
                <a:ea typeface="+mj-ea"/>
              </a:rPr>
              <a:t>,</a:t>
            </a:r>
            <a:r>
              <a:rPr lang="ja-JP" altLang="en-US">
                <a:effectLst/>
                <a:latin typeface="+mj-ea"/>
                <a:ea typeface="+mj-ea"/>
              </a:rPr>
              <a:t>商品紹介記載</a:t>
            </a:r>
            <a:endParaRPr lang="ja-JP" altLang="en-US">
              <a:effectLst/>
              <a:latin typeface="Helvetica Neue" panose="02000503000000020004" pitchFamily="2" charset="0"/>
            </a:endParaRPr>
          </a:p>
        </p:txBody>
      </p:sp>
      <p:pic>
        <p:nvPicPr>
          <p:cNvPr id="3" name="図 2" descr="ダイアグラム&#10;&#10;自動的に生成された説明">
            <a:extLst>
              <a:ext uri="{FF2B5EF4-FFF2-40B4-BE49-F238E27FC236}">
                <a16:creationId xmlns:a16="http://schemas.microsoft.com/office/drawing/2014/main" id="{E22C1BFC-BACD-7677-2B8B-D2FF3F5608EA}"/>
              </a:ext>
            </a:extLst>
          </p:cNvPr>
          <p:cNvPicPr>
            <a:picLocks noChangeAspect="1"/>
          </p:cNvPicPr>
          <p:nvPr/>
        </p:nvPicPr>
        <p:blipFill>
          <a:blip r:embed="rId3"/>
          <a:srcRect l="55707" t="70932" r="11174" b="14812"/>
          <a:stretch/>
        </p:blipFill>
        <p:spPr>
          <a:xfrm>
            <a:off x="5205724" y="5788853"/>
            <a:ext cx="2705539" cy="1552743"/>
          </a:xfrm>
          <a:prstGeom prst="rect">
            <a:avLst/>
          </a:prstGeom>
        </p:spPr>
      </p:pic>
      <p:pic>
        <p:nvPicPr>
          <p:cNvPr id="5" name="図 4" descr="ダイアグラム&#10;&#10;自動的に生成された説明">
            <a:extLst>
              <a:ext uri="{FF2B5EF4-FFF2-40B4-BE49-F238E27FC236}">
                <a16:creationId xmlns:a16="http://schemas.microsoft.com/office/drawing/2014/main" id="{BF91EF78-8A85-D4D3-4927-C05F68F8B428}"/>
              </a:ext>
            </a:extLst>
          </p:cNvPr>
          <p:cNvPicPr>
            <a:picLocks noChangeAspect="1"/>
          </p:cNvPicPr>
          <p:nvPr/>
        </p:nvPicPr>
        <p:blipFill>
          <a:blip r:embed="rId3"/>
          <a:srcRect l="10487" t="70194" r="63740" b="14836"/>
          <a:stretch/>
        </p:blipFill>
        <p:spPr>
          <a:xfrm>
            <a:off x="1959321" y="5711065"/>
            <a:ext cx="2105419" cy="1630531"/>
          </a:xfrm>
          <a:prstGeom prst="rect">
            <a:avLst/>
          </a:prstGeom>
        </p:spPr>
      </p:pic>
      <p:sp>
        <p:nvSpPr>
          <p:cNvPr id="7" name="テキスト ボックス 6">
            <a:extLst>
              <a:ext uri="{FF2B5EF4-FFF2-40B4-BE49-F238E27FC236}">
                <a16:creationId xmlns:a16="http://schemas.microsoft.com/office/drawing/2014/main" id="{001DF243-22E8-05C4-19BE-6A9D1D71C691}"/>
              </a:ext>
            </a:extLst>
          </p:cNvPr>
          <p:cNvSpPr txBox="1"/>
          <p:nvPr/>
        </p:nvSpPr>
        <p:spPr>
          <a:xfrm>
            <a:off x="2226764" y="5461888"/>
            <a:ext cx="2105419" cy="369332"/>
          </a:xfrm>
          <a:prstGeom prst="rect">
            <a:avLst/>
          </a:prstGeom>
          <a:noFill/>
        </p:spPr>
        <p:txBody>
          <a:bodyPr wrap="square">
            <a:spAutoFit/>
          </a:bodyPr>
          <a:lstStyle/>
          <a:p>
            <a:r>
              <a:rPr lang="ja-JP" altLang="en-US" sz="1800" b="1" u="sng">
                <a:effectLst/>
                <a:latin typeface="+mj-ea"/>
                <a:ea typeface="+mj-ea"/>
              </a:rPr>
              <a:t>キッチンカー</a:t>
            </a:r>
            <a:r>
              <a:rPr lang="en-US" altLang="ja-JP" sz="1800" b="1" u="sng" dirty="0">
                <a:effectLst/>
                <a:latin typeface="+mj-ea"/>
                <a:ea typeface="+mj-ea"/>
              </a:rPr>
              <a:t>A</a:t>
            </a:r>
            <a:endParaRPr lang="ja-JP" altLang="en-US"/>
          </a:p>
        </p:txBody>
      </p:sp>
      <p:sp>
        <p:nvSpPr>
          <p:cNvPr id="8" name="テキスト ボックス 7">
            <a:extLst>
              <a:ext uri="{FF2B5EF4-FFF2-40B4-BE49-F238E27FC236}">
                <a16:creationId xmlns:a16="http://schemas.microsoft.com/office/drawing/2014/main" id="{F943AA21-E8AF-E733-875D-086F3A4E26B4}"/>
              </a:ext>
            </a:extLst>
          </p:cNvPr>
          <p:cNvSpPr txBox="1"/>
          <p:nvPr/>
        </p:nvSpPr>
        <p:spPr>
          <a:xfrm>
            <a:off x="5962075" y="5452616"/>
            <a:ext cx="2105419" cy="369332"/>
          </a:xfrm>
          <a:prstGeom prst="rect">
            <a:avLst/>
          </a:prstGeom>
          <a:noFill/>
        </p:spPr>
        <p:txBody>
          <a:bodyPr wrap="square">
            <a:spAutoFit/>
          </a:bodyPr>
          <a:lstStyle/>
          <a:p>
            <a:r>
              <a:rPr lang="ja-JP" altLang="en-US" sz="1800" b="1" u="sng">
                <a:effectLst/>
                <a:latin typeface="+mj-ea"/>
                <a:ea typeface="+mj-ea"/>
              </a:rPr>
              <a:t>キッチンカー</a:t>
            </a:r>
            <a:r>
              <a:rPr lang="en-US" altLang="ja-JP" sz="1800" b="1" u="sng" dirty="0">
                <a:effectLst/>
                <a:latin typeface="+mj-ea"/>
                <a:ea typeface="+mj-ea"/>
              </a:rPr>
              <a:t>B</a:t>
            </a:r>
            <a:endParaRPr lang="ja-JP" altLang="en-US"/>
          </a:p>
        </p:txBody>
      </p:sp>
    </p:spTree>
    <p:extLst>
      <p:ext uri="{BB962C8B-B14F-4D97-AF65-F5344CB8AC3E}">
        <p14:creationId xmlns:p14="http://schemas.microsoft.com/office/powerpoint/2010/main" val="3909787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descr="水, 民衆, ボート, 建物 が含まれている画像&#10;&#10;自動的に生成された説明">
            <a:extLst>
              <a:ext uri="{FF2B5EF4-FFF2-40B4-BE49-F238E27FC236}">
                <a16:creationId xmlns:a16="http://schemas.microsoft.com/office/drawing/2014/main" id="{15293DB8-C87D-BDEB-65A9-2181A2338CA1}"/>
              </a:ext>
            </a:extLst>
          </p:cNvPr>
          <p:cNvPicPr>
            <a:picLocks noChangeAspect="1"/>
          </p:cNvPicPr>
          <p:nvPr/>
        </p:nvPicPr>
        <p:blipFill>
          <a:blip r:embed="rId2"/>
          <a:srcRect t="4812" b="164"/>
          <a:stretch/>
        </p:blipFill>
        <p:spPr>
          <a:xfrm>
            <a:off x="-3383489" y="-1"/>
            <a:ext cx="14075302" cy="7559675"/>
          </a:xfrm>
          <a:prstGeom prst="rect">
            <a:avLst/>
          </a:prstGeom>
        </p:spPr>
      </p:pic>
      <p:sp>
        <p:nvSpPr>
          <p:cNvPr id="7" name="正方形/長方形 6">
            <a:extLst>
              <a:ext uri="{FF2B5EF4-FFF2-40B4-BE49-F238E27FC236}">
                <a16:creationId xmlns:a16="http://schemas.microsoft.com/office/drawing/2014/main" id="{BB778425-BD4C-D953-28BC-13EFF57CBD2A}"/>
              </a:ext>
            </a:extLst>
          </p:cNvPr>
          <p:cNvSpPr/>
          <p:nvPr/>
        </p:nvSpPr>
        <p:spPr>
          <a:xfrm rot="5400000">
            <a:off x="-3548533" y="522023"/>
            <a:ext cx="16803570" cy="14075303"/>
          </a:xfrm>
          <a:prstGeom prst="rect">
            <a:avLst/>
          </a:prstGeom>
          <a:gradFill flip="none" rotWithShape="1">
            <a:gsLst>
              <a:gs pos="30000">
                <a:schemeClr val="bg1">
                  <a:alpha val="99622"/>
                </a:schemeClr>
              </a:gs>
              <a:gs pos="100000">
                <a:schemeClr val="bg1">
                  <a:lumMod val="0"/>
                  <a:lumOff val="100000"/>
                  <a:alpha val="30000"/>
                </a:schemeClr>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F91A495-3FB5-8BDE-690D-357669CCE099}"/>
              </a:ext>
            </a:extLst>
          </p:cNvPr>
          <p:cNvSpPr txBox="1"/>
          <p:nvPr/>
        </p:nvSpPr>
        <p:spPr>
          <a:xfrm>
            <a:off x="156290" y="197583"/>
            <a:ext cx="4579833" cy="400110"/>
          </a:xfrm>
          <a:prstGeom prst="rect">
            <a:avLst/>
          </a:prstGeom>
          <a:noFill/>
        </p:spPr>
        <p:txBody>
          <a:bodyPr wrap="square">
            <a:spAutoFit/>
          </a:bodyPr>
          <a:lstStyle/>
          <a:p>
            <a:r>
              <a:rPr lang="ja-JP" altLang="en-US" sz="2000">
                <a:effectLst/>
                <a:latin typeface="Hiragino Kaku Gothic ProN W3" panose="020B0300000000000000" pitchFamily="34" charset="-128"/>
                <a:ea typeface="Hiragino Kaku Gothic ProN W3" panose="020B0300000000000000" pitchFamily="34" charset="-128"/>
              </a:rPr>
              <a:t>募集概要</a:t>
            </a:r>
            <a:r>
              <a:rPr lang="en-US" altLang="ja-JP" sz="2000" dirty="0">
                <a:effectLst/>
                <a:latin typeface="Hiragino Kaku Gothic ProN W3" panose="020B0300000000000000" pitchFamily="34" charset="-128"/>
                <a:ea typeface="Hiragino Kaku Gothic ProN W3" panose="020B0300000000000000" pitchFamily="34" charset="-128"/>
              </a:rPr>
              <a:t>-4</a:t>
            </a:r>
            <a:endParaRPr lang="ja-JP" altLang="en-US">
              <a:effectLst/>
              <a:latin typeface="Helvetica Neue" panose="02000503000000020004" pitchFamily="2" charset="0"/>
            </a:endParaRPr>
          </a:p>
        </p:txBody>
      </p:sp>
      <p:sp>
        <p:nvSpPr>
          <p:cNvPr id="11" name="テキスト ボックス 10">
            <a:extLst>
              <a:ext uri="{FF2B5EF4-FFF2-40B4-BE49-F238E27FC236}">
                <a16:creationId xmlns:a16="http://schemas.microsoft.com/office/drawing/2014/main" id="{7DAE4BDD-A2B0-CAE5-10A5-369159473B3C}"/>
              </a:ext>
            </a:extLst>
          </p:cNvPr>
          <p:cNvSpPr txBox="1"/>
          <p:nvPr/>
        </p:nvSpPr>
        <p:spPr>
          <a:xfrm>
            <a:off x="156290" y="795277"/>
            <a:ext cx="13864511" cy="6463308"/>
          </a:xfrm>
          <a:prstGeom prst="rect">
            <a:avLst/>
          </a:prstGeom>
          <a:noFill/>
        </p:spPr>
        <p:txBody>
          <a:bodyPr wrap="square">
            <a:spAutoFit/>
          </a:bodyPr>
          <a:lstStyle/>
          <a:p>
            <a:r>
              <a:rPr lang="ja-JP" altLang="en-US" b="1">
                <a:effectLst>
                  <a:glow rad="101600">
                    <a:schemeClr val="bg1">
                      <a:alpha val="40000"/>
                    </a:schemeClr>
                  </a:glow>
                </a:effectLst>
                <a:latin typeface="+mj-ea"/>
                <a:ea typeface="+mj-ea"/>
              </a:rPr>
              <a:t>■ 出店条件</a:t>
            </a:r>
          </a:p>
          <a:p>
            <a:r>
              <a:rPr lang="en-US" altLang="ja-JP" dirty="0">
                <a:effectLst>
                  <a:glow rad="101600">
                    <a:schemeClr val="bg1">
                      <a:alpha val="40000"/>
                    </a:schemeClr>
                  </a:glow>
                </a:effectLst>
                <a:latin typeface="+mj-ea"/>
                <a:ea typeface="+mj-ea"/>
              </a:rPr>
              <a:t>• </a:t>
            </a:r>
            <a:r>
              <a:rPr lang="ja-JP" altLang="en-US">
                <a:effectLst>
                  <a:glow rad="101600">
                    <a:schemeClr val="bg1">
                      <a:alpha val="40000"/>
                    </a:schemeClr>
                  </a:glow>
                </a:effectLst>
                <a:latin typeface="+mj-ea"/>
                <a:ea typeface="+mj-ea"/>
              </a:rPr>
              <a:t>食品取扱者は営業許可証を保有していること（例：仮設営業許可、菓子製造など）</a:t>
            </a:r>
          </a:p>
          <a:p>
            <a:r>
              <a:rPr lang="en-US" altLang="ja-JP" dirty="0">
                <a:effectLst>
                  <a:glow rad="101600">
                    <a:schemeClr val="bg1">
                      <a:alpha val="40000"/>
                    </a:schemeClr>
                  </a:glow>
                </a:effectLst>
                <a:latin typeface="+mj-ea"/>
                <a:ea typeface="+mj-ea"/>
              </a:rPr>
              <a:t>• </a:t>
            </a:r>
            <a:r>
              <a:rPr lang="ja-JP" altLang="en-US">
                <a:effectLst>
                  <a:glow rad="101600">
                    <a:schemeClr val="bg1">
                      <a:alpha val="40000"/>
                    </a:schemeClr>
                  </a:glow>
                </a:effectLst>
                <a:latin typeface="+mj-ea"/>
                <a:ea typeface="+mj-ea"/>
              </a:rPr>
              <a:t>火気を使用する場合は、消火器の準備と事前申請が必要</a:t>
            </a:r>
          </a:p>
          <a:p>
            <a:r>
              <a:rPr lang="en-US" altLang="ja-JP" dirty="0">
                <a:effectLst>
                  <a:glow rad="101600">
                    <a:schemeClr val="bg1">
                      <a:alpha val="40000"/>
                    </a:schemeClr>
                  </a:glow>
                </a:effectLst>
                <a:latin typeface="+mj-ea"/>
                <a:ea typeface="+mj-ea"/>
              </a:rPr>
              <a:t>• </a:t>
            </a:r>
            <a:r>
              <a:rPr lang="ja-JP" altLang="en-US">
                <a:effectLst>
                  <a:glow rad="101600">
                    <a:schemeClr val="bg1">
                      <a:alpha val="40000"/>
                    </a:schemeClr>
                  </a:glow>
                </a:effectLst>
                <a:latin typeface="+mj-ea"/>
                <a:ea typeface="+mj-ea"/>
              </a:rPr>
              <a:t>会場の電源使用は不可（各店舗にてご準備下さい）</a:t>
            </a:r>
            <a:endParaRPr lang="en-US" altLang="ja-JP" dirty="0">
              <a:effectLst>
                <a:glow rad="101600">
                  <a:schemeClr val="bg1">
                    <a:alpha val="40000"/>
                  </a:schemeClr>
                </a:glow>
              </a:effectLst>
              <a:latin typeface="+mj-ea"/>
              <a:ea typeface="+mj-ea"/>
            </a:endParaRPr>
          </a:p>
          <a:p>
            <a:r>
              <a:rPr lang="en-US" altLang="ja-JP" dirty="0">
                <a:effectLst>
                  <a:glow rad="101600">
                    <a:schemeClr val="bg1">
                      <a:alpha val="40000"/>
                    </a:schemeClr>
                  </a:glow>
                </a:effectLst>
                <a:latin typeface="+mj-ea"/>
                <a:ea typeface="+mj-ea"/>
              </a:rPr>
              <a:t>• </a:t>
            </a:r>
            <a:r>
              <a:rPr lang="ja-JP" altLang="en-US">
                <a:effectLst>
                  <a:glow rad="101600">
                    <a:schemeClr val="bg1">
                      <a:alpha val="40000"/>
                    </a:schemeClr>
                  </a:glow>
                </a:effectLst>
                <a:latin typeface="+mj-ea"/>
                <a:ea typeface="+mj-ea"/>
              </a:rPr>
              <a:t>ゴミは各自で持ち帰り・清掃の徹底</a:t>
            </a:r>
          </a:p>
          <a:p>
            <a:r>
              <a:rPr lang="en-US" altLang="ja-JP" dirty="0">
                <a:effectLst>
                  <a:glow rad="101600">
                    <a:schemeClr val="bg1">
                      <a:alpha val="40000"/>
                    </a:schemeClr>
                  </a:glow>
                </a:effectLst>
                <a:latin typeface="+mj-ea"/>
                <a:ea typeface="+mj-ea"/>
              </a:rPr>
              <a:t>• </a:t>
            </a:r>
            <a:r>
              <a:rPr lang="ja-JP" altLang="en-US">
                <a:effectLst>
                  <a:glow rad="101600">
                    <a:schemeClr val="bg1">
                      <a:alpha val="40000"/>
                    </a:schemeClr>
                  </a:glow>
                </a:effectLst>
                <a:latin typeface="+mj-ea"/>
                <a:ea typeface="+mj-ea"/>
              </a:rPr>
              <a:t>暴力団関係者・違法販売・風俗業種は禁止</a:t>
            </a:r>
          </a:p>
          <a:p>
            <a:r>
              <a:rPr lang="en-US" altLang="ja-JP" dirty="0">
                <a:effectLst>
                  <a:glow rad="101600">
                    <a:schemeClr val="bg1">
                      <a:alpha val="40000"/>
                    </a:schemeClr>
                  </a:glow>
                </a:effectLst>
                <a:latin typeface="+mj-ea"/>
                <a:ea typeface="+mj-ea"/>
              </a:rPr>
              <a:t>• </a:t>
            </a:r>
            <a:r>
              <a:rPr lang="ja-JP" altLang="en-US">
                <a:effectLst>
                  <a:glow rad="101600">
                    <a:schemeClr val="bg1">
                      <a:alpha val="40000"/>
                    </a:schemeClr>
                  </a:glow>
                </a:effectLst>
                <a:latin typeface="+mj-ea"/>
                <a:ea typeface="+mj-ea"/>
              </a:rPr>
              <a:t>出店内容により、審査または調整をお願いする場合あり</a:t>
            </a:r>
          </a:p>
          <a:p>
            <a:br>
              <a:rPr lang="ja-JP" altLang="en-US" b="1">
                <a:effectLst>
                  <a:glow rad="101600">
                    <a:schemeClr val="bg1">
                      <a:alpha val="40000"/>
                    </a:schemeClr>
                  </a:glow>
                </a:effectLst>
                <a:latin typeface="+mj-ea"/>
                <a:ea typeface="+mj-ea"/>
              </a:rPr>
            </a:br>
            <a:r>
              <a:rPr lang="ja-JP" altLang="en-US" b="1">
                <a:effectLst>
                  <a:glow rad="101600">
                    <a:schemeClr val="bg1">
                      <a:alpha val="40000"/>
                    </a:schemeClr>
                  </a:glow>
                </a:effectLst>
                <a:latin typeface="+mj-ea"/>
                <a:ea typeface="+mj-ea"/>
              </a:rPr>
              <a:t>■ 募集方法</a:t>
            </a:r>
          </a:p>
          <a:p>
            <a:r>
              <a:rPr lang="en-US" altLang="ja-JP" dirty="0">
                <a:effectLst>
                  <a:glow rad="101600">
                    <a:schemeClr val="bg1">
                      <a:alpha val="40000"/>
                    </a:schemeClr>
                  </a:glow>
                </a:effectLst>
                <a:latin typeface="+mj-ea"/>
                <a:ea typeface="+mj-ea"/>
              </a:rPr>
              <a:t>• </a:t>
            </a:r>
            <a:r>
              <a:rPr lang="ja-JP" altLang="en-US">
                <a:effectLst>
                  <a:glow rad="101600">
                    <a:schemeClr val="bg1">
                      <a:alpha val="40000"/>
                    </a:schemeClr>
                  </a:glow>
                </a:effectLst>
                <a:latin typeface="+mj-ea"/>
                <a:ea typeface="+mj-ea"/>
              </a:rPr>
              <a:t>応募フォームまたはメールでの申請（後日</a:t>
            </a:r>
            <a:r>
              <a:rPr lang="en-US" altLang="ja-JP" dirty="0">
                <a:effectLst>
                  <a:glow rad="101600">
                    <a:schemeClr val="bg1">
                      <a:alpha val="40000"/>
                    </a:schemeClr>
                  </a:glow>
                </a:effectLst>
                <a:latin typeface="+mj-ea"/>
                <a:ea typeface="+mj-ea"/>
              </a:rPr>
              <a:t>URL</a:t>
            </a:r>
            <a:r>
              <a:rPr lang="ja-JP" altLang="en-US">
                <a:effectLst>
                  <a:glow rad="101600">
                    <a:schemeClr val="bg1">
                      <a:alpha val="40000"/>
                    </a:schemeClr>
                  </a:glow>
                </a:effectLst>
                <a:latin typeface="+mj-ea"/>
                <a:ea typeface="+mj-ea"/>
              </a:rPr>
              <a:t>配布）</a:t>
            </a:r>
          </a:p>
          <a:p>
            <a:r>
              <a:rPr lang="en-US" altLang="ja-JP" dirty="0">
                <a:effectLst>
                  <a:glow rad="101600">
                    <a:schemeClr val="bg1">
                      <a:alpha val="40000"/>
                    </a:schemeClr>
                  </a:glow>
                </a:effectLst>
                <a:latin typeface="+mj-ea"/>
                <a:ea typeface="+mj-ea"/>
              </a:rPr>
              <a:t>• </a:t>
            </a:r>
            <a:r>
              <a:rPr lang="ja-JP" altLang="en-US">
                <a:effectLst>
                  <a:glow rad="101600">
                    <a:schemeClr val="bg1">
                      <a:alpha val="40000"/>
                    </a:schemeClr>
                  </a:glow>
                </a:effectLst>
                <a:latin typeface="+mj-ea"/>
                <a:ea typeface="+mj-ea"/>
              </a:rPr>
              <a:t>事務局による内容審査あり</a:t>
            </a:r>
          </a:p>
          <a:p>
            <a:r>
              <a:rPr lang="en-US" altLang="ja-JP" dirty="0">
                <a:effectLst>
                  <a:glow rad="101600">
                    <a:schemeClr val="bg1">
                      <a:alpha val="40000"/>
                    </a:schemeClr>
                  </a:glow>
                </a:effectLst>
                <a:latin typeface="+mj-ea"/>
                <a:ea typeface="+mj-ea"/>
              </a:rPr>
              <a:t>• </a:t>
            </a:r>
            <a:r>
              <a:rPr lang="ja-JP" altLang="en-US">
                <a:effectLst>
                  <a:glow rad="101600">
                    <a:schemeClr val="bg1">
                      <a:alpha val="40000"/>
                    </a:schemeClr>
                  </a:glow>
                </a:effectLst>
                <a:latin typeface="+mj-ea"/>
                <a:ea typeface="+mj-ea"/>
              </a:rPr>
              <a:t>審査結果はメールにて通知予定</a:t>
            </a:r>
          </a:p>
          <a:p>
            <a:br>
              <a:rPr lang="ja-JP" altLang="en-US">
                <a:effectLst>
                  <a:glow rad="101600">
                    <a:schemeClr val="bg1">
                      <a:alpha val="40000"/>
                    </a:schemeClr>
                  </a:glow>
                </a:effectLst>
                <a:latin typeface="+mj-ea"/>
                <a:ea typeface="+mj-ea"/>
              </a:rPr>
            </a:br>
            <a:r>
              <a:rPr lang="ja-JP" altLang="en-US" b="1">
                <a:effectLst>
                  <a:glow rad="101600">
                    <a:schemeClr val="bg1">
                      <a:alpha val="40000"/>
                    </a:schemeClr>
                  </a:glow>
                </a:effectLst>
                <a:latin typeface="+mj-ea"/>
                <a:ea typeface="+mj-ea"/>
              </a:rPr>
              <a:t>■出店時の留意点</a:t>
            </a:r>
          </a:p>
          <a:p>
            <a:r>
              <a:rPr lang="ja-JP" altLang="en-US">
                <a:effectLst>
                  <a:glow rad="101600">
                    <a:schemeClr val="bg1">
                      <a:alpha val="40000"/>
                    </a:schemeClr>
                  </a:glow>
                </a:effectLst>
                <a:latin typeface="+mj-ea"/>
                <a:ea typeface="+mj-ea"/>
              </a:rPr>
              <a:t>・ 飲料販売に関して、アルコール・ペットボトル飲料・缶ジュースの販売はできません。</a:t>
            </a:r>
            <a:br>
              <a:rPr lang="ja-JP" altLang="en-US">
                <a:effectLst>
                  <a:glow rad="101600">
                    <a:schemeClr val="bg1">
                      <a:alpha val="40000"/>
                    </a:schemeClr>
                  </a:glow>
                </a:effectLst>
                <a:latin typeface="+mj-ea"/>
                <a:ea typeface="+mj-ea"/>
              </a:rPr>
            </a:br>
            <a:r>
              <a:rPr lang="ja-JP" altLang="en-US">
                <a:effectLst>
                  <a:glow rad="101600">
                    <a:schemeClr val="bg1">
                      <a:alpha val="40000"/>
                    </a:schemeClr>
                  </a:glow>
                </a:effectLst>
                <a:latin typeface="+mj-ea"/>
                <a:ea typeface="+mj-ea"/>
              </a:rPr>
              <a:t>・出店に必要な備品（テント、タープ、什器、器具、照明など）は、各店舗にてご準備下さい。</a:t>
            </a:r>
            <a:br>
              <a:rPr lang="ja-JP" altLang="en-US">
                <a:effectLst>
                  <a:glow rad="101600">
                    <a:schemeClr val="bg1">
                      <a:alpha val="40000"/>
                    </a:schemeClr>
                  </a:glow>
                </a:effectLst>
                <a:latin typeface="+mj-ea"/>
                <a:ea typeface="+mj-ea"/>
              </a:rPr>
            </a:br>
            <a:r>
              <a:rPr lang="ja-JP" altLang="en-US">
                <a:effectLst>
                  <a:glow rad="101600">
                    <a:schemeClr val="bg1">
                      <a:alpha val="40000"/>
                    </a:schemeClr>
                  </a:glow>
                </a:effectLst>
                <a:latin typeface="+mj-ea"/>
                <a:ea typeface="+mj-ea"/>
              </a:rPr>
              <a:t>　会場内に照明はございますが、テント内まで光が入らないため照明のご準備をおすすめします。</a:t>
            </a:r>
            <a:br>
              <a:rPr lang="ja-JP" altLang="en-US">
                <a:effectLst>
                  <a:glow rad="101600">
                    <a:schemeClr val="bg1">
                      <a:alpha val="40000"/>
                    </a:schemeClr>
                  </a:glow>
                </a:effectLst>
                <a:latin typeface="+mj-ea"/>
                <a:ea typeface="+mj-ea"/>
              </a:rPr>
            </a:br>
            <a:r>
              <a:rPr lang="ja-JP" altLang="en-US">
                <a:effectLst>
                  <a:glow rad="101600">
                    <a:schemeClr val="bg1">
                      <a:alpha val="40000"/>
                    </a:schemeClr>
                  </a:glow>
                </a:effectLst>
                <a:latin typeface="+mj-ea"/>
                <a:ea typeface="+mj-ea"/>
              </a:rPr>
              <a:t>・出店場所が砂利の為、テントが風で倒れないようブロックなどで店舗の固定をお願いします。</a:t>
            </a:r>
            <a:br>
              <a:rPr lang="ja-JP" altLang="en-US">
                <a:effectLst>
                  <a:glow rad="101600">
                    <a:schemeClr val="bg1">
                      <a:alpha val="40000"/>
                    </a:schemeClr>
                  </a:glow>
                </a:effectLst>
                <a:latin typeface="+mj-ea"/>
                <a:ea typeface="+mj-ea"/>
              </a:rPr>
            </a:br>
            <a:r>
              <a:rPr lang="ja-JP" altLang="en-US">
                <a:effectLst>
                  <a:glow rad="101600">
                    <a:schemeClr val="bg1">
                      <a:alpha val="40000"/>
                    </a:schemeClr>
                  </a:glow>
                </a:effectLst>
                <a:latin typeface="+mj-ea"/>
                <a:ea typeface="+mj-ea"/>
              </a:rPr>
              <a:t>・火気を使用される店舗は、業務用</a:t>
            </a:r>
            <a:r>
              <a:rPr lang="en-US" altLang="ja-JP" dirty="0">
                <a:effectLst>
                  <a:glow rad="101600">
                    <a:schemeClr val="bg1">
                      <a:alpha val="40000"/>
                    </a:schemeClr>
                  </a:glow>
                </a:effectLst>
                <a:latin typeface="+mj-ea"/>
                <a:ea typeface="+mj-ea"/>
              </a:rPr>
              <a:t>10</a:t>
            </a:r>
            <a:r>
              <a:rPr lang="ja-JP" altLang="en-US">
                <a:effectLst>
                  <a:glow rad="101600">
                    <a:schemeClr val="bg1">
                      <a:alpha val="40000"/>
                    </a:schemeClr>
                  </a:glow>
                </a:effectLst>
                <a:latin typeface="+mj-ea"/>
                <a:ea typeface="+mj-ea"/>
              </a:rPr>
              <a:t>型消火器（</a:t>
            </a:r>
            <a:r>
              <a:rPr lang="en-US" altLang="ja-JP" dirty="0">
                <a:effectLst>
                  <a:glow rad="101600">
                    <a:schemeClr val="bg1">
                      <a:alpha val="40000"/>
                    </a:schemeClr>
                  </a:glow>
                </a:effectLst>
                <a:latin typeface="+mj-ea"/>
                <a:ea typeface="+mj-ea"/>
              </a:rPr>
              <a:t>※</a:t>
            </a:r>
            <a:r>
              <a:rPr lang="ja-JP" altLang="en-US">
                <a:effectLst>
                  <a:glow rad="101600">
                    <a:schemeClr val="bg1">
                      <a:alpha val="40000"/>
                    </a:schemeClr>
                  </a:glow>
                </a:effectLst>
                <a:latin typeface="+mj-ea"/>
                <a:ea typeface="+mj-ea"/>
              </a:rPr>
              <a:t>防火管理規定に基づく）の設置をお願いします。</a:t>
            </a:r>
            <a:br>
              <a:rPr lang="ja-JP" altLang="en-US">
                <a:effectLst>
                  <a:glow rad="101600">
                    <a:schemeClr val="bg1">
                      <a:alpha val="40000"/>
                    </a:schemeClr>
                  </a:glow>
                </a:effectLst>
                <a:latin typeface="+mj-ea"/>
                <a:ea typeface="+mj-ea"/>
              </a:rPr>
            </a:br>
            <a:r>
              <a:rPr lang="ja-JP" altLang="en-US">
                <a:effectLst>
                  <a:glow rad="101600">
                    <a:schemeClr val="bg1">
                      <a:alpha val="40000"/>
                    </a:schemeClr>
                  </a:glow>
                </a:effectLst>
                <a:latin typeface="+mj-ea"/>
                <a:ea typeface="+mj-ea"/>
              </a:rPr>
              <a:t>・主催者の判断により出店内容の変更をお願いすることがあります。</a:t>
            </a:r>
            <a:br>
              <a:rPr lang="ja-JP" altLang="en-US">
                <a:effectLst>
                  <a:glow rad="101600">
                    <a:schemeClr val="bg1">
                      <a:alpha val="40000"/>
                    </a:schemeClr>
                  </a:glow>
                </a:effectLst>
                <a:latin typeface="+mj-ea"/>
                <a:ea typeface="+mj-ea"/>
              </a:rPr>
            </a:br>
            <a:r>
              <a:rPr lang="ja-JP" altLang="en-US">
                <a:effectLst>
                  <a:glow rad="101600">
                    <a:schemeClr val="bg1">
                      <a:alpha val="40000"/>
                    </a:schemeClr>
                  </a:glow>
                </a:effectLst>
                <a:latin typeface="+mj-ea"/>
                <a:ea typeface="+mj-ea"/>
              </a:rPr>
              <a:t>・各店舗で発生したゴミ（残り汁）については、お持ち帰りください。</a:t>
            </a:r>
            <a:br>
              <a:rPr lang="ja-JP" altLang="en-US">
                <a:effectLst>
                  <a:glow rad="101600">
                    <a:schemeClr val="bg1">
                      <a:alpha val="40000"/>
                    </a:schemeClr>
                  </a:glow>
                </a:effectLst>
                <a:latin typeface="+mj-ea"/>
                <a:ea typeface="+mj-ea"/>
              </a:rPr>
            </a:br>
            <a:endParaRPr lang="en-US" altLang="ja-JP" b="1" dirty="0">
              <a:effectLst>
                <a:glow rad="101600">
                  <a:schemeClr val="bg1">
                    <a:alpha val="40000"/>
                  </a:schemeClr>
                </a:glow>
              </a:effectLst>
              <a:latin typeface="+mj-ea"/>
              <a:ea typeface="+mj-ea"/>
            </a:endParaRPr>
          </a:p>
          <a:p>
            <a:endParaRPr lang="ja-JP" altLang="en-US">
              <a:effectLst/>
              <a:latin typeface="Helvetica Neue" panose="02000503000000020004" pitchFamily="2" charset="0"/>
            </a:endParaRPr>
          </a:p>
        </p:txBody>
      </p:sp>
    </p:spTree>
    <p:extLst>
      <p:ext uri="{BB962C8B-B14F-4D97-AF65-F5344CB8AC3E}">
        <p14:creationId xmlns:p14="http://schemas.microsoft.com/office/powerpoint/2010/main" val="1962057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4EAC7-3AFD-A088-A1DA-8F4DEB05B35B}"/>
            </a:ext>
          </a:extLst>
        </p:cNvPr>
        <p:cNvGrpSpPr/>
        <p:nvPr/>
      </p:nvGrpSpPr>
      <p:grpSpPr>
        <a:xfrm>
          <a:off x="0" y="0"/>
          <a:ext cx="0" cy="0"/>
          <a:chOff x="0" y="0"/>
          <a:chExt cx="0" cy="0"/>
        </a:xfrm>
      </p:grpSpPr>
      <p:pic>
        <p:nvPicPr>
          <p:cNvPr id="2" name="図 1" descr="人, 民衆, 大きい, 乗る が含まれている画像&#10;&#10;自動的に生成された説明">
            <a:extLst>
              <a:ext uri="{FF2B5EF4-FFF2-40B4-BE49-F238E27FC236}">
                <a16:creationId xmlns:a16="http://schemas.microsoft.com/office/drawing/2014/main" id="{1813DBDD-2CF0-30D5-A1B9-67D4A3618463}"/>
              </a:ext>
            </a:extLst>
          </p:cNvPr>
          <p:cNvPicPr>
            <a:picLocks noChangeAspect="1"/>
          </p:cNvPicPr>
          <p:nvPr/>
        </p:nvPicPr>
        <p:blipFill>
          <a:blip r:embed="rId2"/>
          <a:stretch>
            <a:fillRect/>
          </a:stretch>
        </p:blipFill>
        <p:spPr>
          <a:xfrm>
            <a:off x="0" y="-4353"/>
            <a:ext cx="11186160" cy="8385815"/>
          </a:xfrm>
          <a:prstGeom prst="rect">
            <a:avLst/>
          </a:prstGeom>
        </p:spPr>
      </p:pic>
      <p:sp>
        <p:nvSpPr>
          <p:cNvPr id="7" name="正方形/長方形 6">
            <a:extLst>
              <a:ext uri="{FF2B5EF4-FFF2-40B4-BE49-F238E27FC236}">
                <a16:creationId xmlns:a16="http://schemas.microsoft.com/office/drawing/2014/main" id="{41366F71-331F-818E-0DF5-454CA94B9A39}"/>
              </a:ext>
            </a:extLst>
          </p:cNvPr>
          <p:cNvSpPr/>
          <p:nvPr/>
        </p:nvSpPr>
        <p:spPr>
          <a:xfrm rot="5400000">
            <a:off x="-3548533" y="522023"/>
            <a:ext cx="16803570" cy="14075303"/>
          </a:xfrm>
          <a:prstGeom prst="rect">
            <a:avLst/>
          </a:prstGeom>
          <a:gradFill flip="none" rotWithShape="1">
            <a:gsLst>
              <a:gs pos="30000">
                <a:schemeClr val="bg1">
                  <a:alpha val="99622"/>
                </a:schemeClr>
              </a:gs>
              <a:gs pos="100000">
                <a:schemeClr val="bg1">
                  <a:lumMod val="0"/>
                  <a:lumOff val="100000"/>
                  <a:alpha val="30000"/>
                </a:schemeClr>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6A4D390A-8700-8DD6-2FA9-21758475E395}"/>
              </a:ext>
            </a:extLst>
          </p:cNvPr>
          <p:cNvSpPr txBox="1"/>
          <p:nvPr/>
        </p:nvSpPr>
        <p:spPr>
          <a:xfrm>
            <a:off x="156290" y="197583"/>
            <a:ext cx="4579833" cy="400110"/>
          </a:xfrm>
          <a:prstGeom prst="rect">
            <a:avLst/>
          </a:prstGeom>
          <a:noFill/>
        </p:spPr>
        <p:txBody>
          <a:bodyPr wrap="square">
            <a:spAutoFit/>
          </a:bodyPr>
          <a:lstStyle/>
          <a:p>
            <a:r>
              <a:rPr lang="ja-JP" altLang="en-US" sz="2000">
                <a:effectLst/>
                <a:latin typeface="Hiragino Kaku Gothic ProN W3" panose="020B0300000000000000" pitchFamily="34" charset="-128"/>
                <a:ea typeface="Hiragino Kaku Gothic ProN W3" panose="020B0300000000000000" pitchFamily="34" charset="-128"/>
              </a:rPr>
              <a:t>募集概要</a:t>
            </a:r>
            <a:r>
              <a:rPr lang="en-US" altLang="ja-JP" sz="2000" dirty="0">
                <a:effectLst/>
                <a:latin typeface="Hiragino Kaku Gothic ProN W3" panose="020B0300000000000000" pitchFamily="34" charset="-128"/>
                <a:ea typeface="Hiragino Kaku Gothic ProN W3" panose="020B0300000000000000" pitchFamily="34" charset="-128"/>
              </a:rPr>
              <a:t>-5</a:t>
            </a:r>
            <a:endParaRPr lang="ja-JP" altLang="en-US">
              <a:effectLst/>
              <a:latin typeface="Helvetica Neue" panose="02000503000000020004" pitchFamily="2" charset="0"/>
            </a:endParaRPr>
          </a:p>
        </p:txBody>
      </p:sp>
      <p:sp>
        <p:nvSpPr>
          <p:cNvPr id="11" name="テキスト ボックス 10">
            <a:extLst>
              <a:ext uri="{FF2B5EF4-FFF2-40B4-BE49-F238E27FC236}">
                <a16:creationId xmlns:a16="http://schemas.microsoft.com/office/drawing/2014/main" id="{B4E8EEAB-CE09-5A39-A98D-82D8FD95BF97}"/>
              </a:ext>
            </a:extLst>
          </p:cNvPr>
          <p:cNvSpPr txBox="1"/>
          <p:nvPr/>
        </p:nvSpPr>
        <p:spPr>
          <a:xfrm>
            <a:off x="156291" y="703837"/>
            <a:ext cx="10062130" cy="6186309"/>
          </a:xfrm>
          <a:prstGeom prst="rect">
            <a:avLst/>
          </a:prstGeom>
          <a:noFill/>
        </p:spPr>
        <p:txBody>
          <a:bodyPr wrap="square">
            <a:spAutoFit/>
          </a:bodyPr>
          <a:lstStyle/>
          <a:p>
            <a:r>
              <a:rPr lang="ja-JP" altLang="en-US" b="1">
                <a:effectLst>
                  <a:glow rad="101600">
                    <a:schemeClr val="bg1">
                      <a:alpha val="40000"/>
                    </a:schemeClr>
                  </a:glow>
                </a:effectLst>
                <a:latin typeface="+mj-ea"/>
                <a:ea typeface="+mj-ea"/>
              </a:rPr>
              <a:t>■その他</a:t>
            </a:r>
          </a:p>
          <a:p>
            <a:r>
              <a:rPr lang="ja-JP" altLang="en-US" u="sng">
                <a:effectLst>
                  <a:glow rad="101600">
                    <a:schemeClr val="bg1">
                      <a:alpha val="40000"/>
                    </a:schemeClr>
                  </a:glow>
                </a:effectLst>
                <a:latin typeface="+mj-ea"/>
                <a:ea typeface="+mj-ea"/>
              </a:rPr>
              <a:t>注意点・遵守事項について</a:t>
            </a:r>
          </a:p>
          <a:p>
            <a:r>
              <a:rPr lang="ja-JP" altLang="en-US">
                <a:effectLst>
                  <a:glow rad="101600">
                    <a:schemeClr val="bg1">
                      <a:alpha val="40000"/>
                    </a:schemeClr>
                  </a:glow>
                </a:effectLst>
                <a:latin typeface="+mj-ea"/>
                <a:ea typeface="+mj-ea"/>
              </a:rPr>
              <a:t>出店いただくにあたっての注意点・遵守事項は次のとおりです。</a:t>
            </a:r>
          </a:p>
          <a:p>
            <a:r>
              <a:rPr lang="ja-JP" altLang="en-US">
                <a:effectLst>
                  <a:glow rad="101600">
                    <a:schemeClr val="bg1">
                      <a:alpha val="40000"/>
                    </a:schemeClr>
                  </a:glow>
                </a:effectLst>
                <a:latin typeface="+mj-ea"/>
                <a:ea typeface="+mj-ea"/>
              </a:rPr>
              <a:t>また、注意点等をお守り頂けないことによるトラブル・違反、事故等による損害については、事務局では一切の責任を負いません。なお、注意点等をお守り頂けない場合は、今後出店できないことがあります。</a:t>
            </a:r>
          </a:p>
          <a:p>
            <a:r>
              <a:rPr lang="en-US" altLang="ja-JP" dirty="0">
                <a:effectLst>
                  <a:glow rad="101600">
                    <a:schemeClr val="bg1">
                      <a:alpha val="40000"/>
                    </a:schemeClr>
                  </a:glow>
                </a:effectLst>
                <a:latin typeface="+mj-ea"/>
                <a:ea typeface="+mj-ea"/>
              </a:rPr>
              <a:t>①</a:t>
            </a:r>
            <a:r>
              <a:rPr lang="ja-JP" altLang="en-US">
                <a:effectLst>
                  <a:glow rad="101600">
                    <a:schemeClr val="bg1">
                      <a:alpha val="40000"/>
                    </a:schemeClr>
                  </a:glow>
                </a:effectLst>
                <a:latin typeface="+mj-ea"/>
                <a:ea typeface="+mj-ea"/>
              </a:rPr>
              <a:t>「飲食」の場合、所轄保健所の許可を得て、当日許可証を持参すること</a:t>
            </a:r>
            <a:r>
              <a:rPr lang="en-US" altLang="ja-JP" dirty="0">
                <a:effectLst>
                  <a:glow rad="101600">
                    <a:schemeClr val="bg1">
                      <a:alpha val="40000"/>
                    </a:schemeClr>
                  </a:glow>
                </a:effectLst>
                <a:latin typeface="+mj-ea"/>
                <a:ea typeface="+mj-ea"/>
              </a:rPr>
              <a:t>【</a:t>
            </a:r>
            <a:r>
              <a:rPr lang="ja-JP" altLang="en-US">
                <a:effectLst>
                  <a:glow rad="101600">
                    <a:schemeClr val="bg1">
                      <a:alpha val="40000"/>
                    </a:schemeClr>
                  </a:glow>
                </a:effectLst>
                <a:latin typeface="+mj-ea"/>
                <a:ea typeface="+mj-ea"/>
              </a:rPr>
              <a:t>必須</a:t>
            </a:r>
            <a:r>
              <a:rPr lang="en-US" altLang="ja-JP" dirty="0">
                <a:effectLst>
                  <a:glow rad="101600">
                    <a:schemeClr val="bg1">
                      <a:alpha val="40000"/>
                    </a:schemeClr>
                  </a:glow>
                </a:effectLst>
                <a:latin typeface="+mj-ea"/>
                <a:ea typeface="+mj-ea"/>
              </a:rPr>
              <a:t>】</a:t>
            </a:r>
            <a:r>
              <a:rPr lang="ja-JP" altLang="en-US">
                <a:effectLst>
                  <a:glow rad="101600">
                    <a:schemeClr val="bg1">
                      <a:alpha val="40000"/>
                    </a:schemeClr>
                  </a:glow>
                </a:effectLst>
                <a:latin typeface="+mj-ea"/>
                <a:ea typeface="+mj-ea"/>
              </a:rPr>
              <a:t>。</a:t>
            </a:r>
            <a:endParaRPr lang="en-US" altLang="ja-JP" dirty="0">
              <a:effectLst>
                <a:glow rad="101600">
                  <a:schemeClr val="bg1">
                    <a:alpha val="40000"/>
                  </a:schemeClr>
                </a:glow>
              </a:effectLst>
              <a:latin typeface="+mj-ea"/>
              <a:ea typeface="+mj-ea"/>
            </a:endParaRPr>
          </a:p>
          <a:p>
            <a:r>
              <a:rPr lang="ja-JP" altLang="en-US">
                <a:effectLst>
                  <a:glow rad="101600">
                    <a:schemeClr val="bg1">
                      <a:alpha val="40000"/>
                    </a:schemeClr>
                  </a:glow>
                </a:effectLst>
                <a:latin typeface="+mj-ea"/>
                <a:ea typeface="+mj-ea"/>
              </a:rPr>
              <a:t>（出店される内容で許可をとった営業許可証を当日は提示いただきます。）</a:t>
            </a:r>
          </a:p>
          <a:p>
            <a:r>
              <a:rPr lang="en-US" altLang="ja-JP" dirty="0">
                <a:effectLst>
                  <a:glow rad="101600">
                    <a:schemeClr val="bg1">
                      <a:alpha val="40000"/>
                    </a:schemeClr>
                  </a:glow>
                </a:effectLst>
                <a:latin typeface="+mj-ea"/>
                <a:ea typeface="+mj-ea"/>
              </a:rPr>
              <a:t>②</a:t>
            </a:r>
            <a:r>
              <a:rPr lang="ja-JP" altLang="en-US">
                <a:effectLst>
                  <a:glow rad="101600">
                    <a:schemeClr val="bg1">
                      <a:alpha val="40000"/>
                    </a:schemeClr>
                  </a:glow>
                </a:effectLst>
                <a:latin typeface="+mj-ea"/>
                <a:ea typeface="+mj-ea"/>
              </a:rPr>
              <a:t>その他、出店に必要となる法令・規則を遵守すること。</a:t>
            </a:r>
          </a:p>
          <a:p>
            <a:r>
              <a:rPr lang="en-US" altLang="ja-JP" dirty="0">
                <a:effectLst>
                  <a:glow rad="101600">
                    <a:schemeClr val="bg1">
                      <a:alpha val="40000"/>
                    </a:schemeClr>
                  </a:glow>
                </a:effectLst>
                <a:latin typeface="+mj-ea"/>
                <a:ea typeface="+mj-ea"/>
              </a:rPr>
              <a:t>③</a:t>
            </a:r>
            <a:r>
              <a:rPr lang="ja-JP" altLang="en-US">
                <a:effectLst>
                  <a:glow rad="101600">
                    <a:schemeClr val="bg1">
                      <a:alpha val="40000"/>
                    </a:schemeClr>
                  </a:glow>
                </a:effectLst>
                <a:latin typeface="+mj-ea"/>
                <a:ea typeface="+mj-ea"/>
              </a:rPr>
              <a:t>法令等に違反するような物品の販売を行わないこと。（当日は常時店舗責任者を配置し、不在の場合には必ず代理を立ててください。販売物の搬入出・管理は出店者で責任を持つこと。）</a:t>
            </a:r>
          </a:p>
          <a:p>
            <a:r>
              <a:rPr lang="en-US" altLang="ja-JP" dirty="0">
                <a:effectLst>
                  <a:glow rad="101600">
                    <a:schemeClr val="bg1">
                      <a:alpha val="40000"/>
                    </a:schemeClr>
                  </a:glow>
                </a:effectLst>
                <a:latin typeface="+mj-ea"/>
                <a:ea typeface="+mj-ea"/>
              </a:rPr>
              <a:t>④</a:t>
            </a:r>
            <a:r>
              <a:rPr lang="ja-JP" altLang="en-US">
                <a:effectLst>
                  <a:glow rad="101600">
                    <a:schemeClr val="bg1">
                      <a:alpha val="40000"/>
                    </a:schemeClr>
                  </a:glow>
                </a:effectLst>
                <a:latin typeface="+mj-ea"/>
                <a:ea typeface="+mj-ea"/>
              </a:rPr>
              <a:t>事故等が起きないように出店にあたり最善の措置をとること。</a:t>
            </a:r>
          </a:p>
          <a:p>
            <a:r>
              <a:rPr lang="en-US" altLang="ja-JP" dirty="0">
                <a:effectLst>
                  <a:glow rad="101600">
                    <a:schemeClr val="bg1">
                      <a:alpha val="40000"/>
                    </a:schemeClr>
                  </a:glow>
                </a:effectLst>
                <a:latin typeface="+mj-ea"/>
                <a:ea typeface="+mj-ea"/>
              </a:rPr>
              <a:t>⑤</a:t>
            </a:r>
            <a:r>
              <a:rPr lang="ja-JP" altLang="en-US">
                <a:effectLst>
                  <a:glow rad="101600">
                    <a:schemeClr val="bg1">
                      <a:alpha val="40000"/>
                    </a:schemeClr>
                  </a:glow>
                </a:effectLst>
                <a:latin typeface="+mj-ea"/>
                <a:ea typeface="+mj-ea"/>
              </a:rPr>
              <a:t>丁寧な接客や適正な価格での販売に努めること。</a:t>
            </a:r>
          </a:p>
          <a:p>
            <a:r>
              <a:rPr lang="en-US" altLang="ja-JP" dirty="0">
                <a:effectLst>
                  <a:glow rad="101600">
                    <a:schemeClr val="bg1">
                      <a:alpha val="40000"/>
                    </a:schemeClr>
                  </a:glow>
                </a:effectLst>
                <a:latin typeface="+mj-ea"/>
                <a:ea typeface="+mj-ea"/>
              </a:rPr>
              <a:t>⑥</a:t>
            </a:r>
            <a:r>
              <a:rPr lang="ja-JP" altLang="en-US">
                <a:effectLst>
                  <a:glow rad="101600">
                    <a:schemeClr val="bg1">
                      <a:alpha val="40000"/>
                    </a:schemeClr>
                  </a:glow>
                </a:effectLst>
                <a:latin typeface="+mj-ea"/>
                <a:ea typeface="+mj-ea"/>
              </a:rPr>
              <a:t>商品に関するトラブルや苦情には真摯に対応すること。</a:t>
            </a:r>
            <a:endParaRPr lang="en-US" altLang="ja-JP" dirty="0">
              <a:effectLst>
                <a:glow rad="101600">
                  <a:schemeClr val="bg1">
                    <a:alpha val="40000"/>
                  </a:schemeClr>
                </a:glow>
              </a:effectLst>
              <a:latin typeface="+mj-ea"/>
              <a:ea typeface="+mj-ea"/>
            </a:endParaRPr>
          </a:p>
          <a:p>
            <a:r>
              <a:rPr lang="en-US" altLang="ja-JP" dirty="0">
                <a:effectLst>
                  <a:glow rad="101600">
                    <a:schemeClr val="bg1">
                      <a:alpha val="40000"/>
                    </a:schemeClr>
                  </a:glow>
                </a:effectLst>
                <a:latin typeface="+mj-ea"/>
                <a:ea typeface="+mj-ea"/>
              </a:rPr>
              <a:t>⑦</a:t>
            </a:r>
            <a:r>
              <a:rPr lang="ja-JP" altLang="en-US">
                <a:effectLst>
                  <a:glow rad="101600">
                    <a:schemeClr val="bg1">
                      <a:alpha val="40000"/>
                    </a:schemeClr>
                  </a:glow>
                </a:effectLst>
                <a:latin typeface="+mj-ea"/>
                <a:ea typeface="+mj-ea"/>
              </a:rPr>
              <a:t>別途、事務局指定の損害保険に加入していただきます。</a:t>
            </a:r>
          </a:p>
          <a:p>
            <a:endParaRPr lang="en-US" altLang="ja-JP" dirty="0">
              <a:effectLst>
                <a:glow rad="101600">
                  <a:schemeClr val="bg1">
                    <a:alpha val="40000"/>
                  </a:schemeClr>
                </a:glow>
              </a:effectLst>
              <a:latin typeface="+mj-ea"/>
              <a:ea typeface="+mj-ea"/>
            </a:endParaRPr>
          </a:p>
          <a:p>
            <a:r>
              <a:rPr lang="ja-JP" altLang="en-US" b="1">
                <a:effectLst>
                  <a:glow rad="101600">
                    <a:schemeClr val="bg1">
                      <a:alpha val="40000"/>
                    </a:schemeClr>
                  </a:glow>
                </a:effectLst>
                <a:latin typeface="+mj-ea"/>
                <a:ea typeface="+mj-ea"/>
              </a:rPr>
              <a:t>■出店料のお支払いについて</a:t>
            </a:r>
          </a:p>
          <a:p>
            <a:r>
              <a:rPr lang="ja-JP" altLang="en-US">
                <a:effectLst>
                  <a:glow rad="101600">
                    <a:schemeClr val="bg1">
                      <a:alpha val="40000"/>
                    </a:schemeClr>
                  </a:glow>
                </a:effectLst>
                <a:latin typeface="+mj-ea"/>
                <a:ea typeface="+mj-ea"/>
              </a:rPr>
              <a:t>・出店料のお支払いは「事前払い」が必須となります。お支払い後、中止となった場合、出店料は原則返金いたしません。</a:t>
            </a:r>
          </a:p>
          <a:p>
            <a:r>
              <a:rPr lang="ja-JP" altLang="en-US">
                <a:effectLst>
                  <a:glow rad="101600">
                    <a:schemeClr val="bg1">
                      <a:alpha val="40000"/>
                    </a:schemeClr>
                  </a:glow>
                </a:effectLst>
                <a:latin typeface="+mj-ea"/>
                <a:ea typeface="+mj-ea"/>
              </a:rPr>
              <a:t>・開催日１ヶ月までに入金の確認が出来ない場合は当日の出店はできません。</a:t>
            </a:r>
          </a:p>
          <a:p>
            <a:r>
              <a:rPr lang="ja-JP" altLang="en-US">
                <a:effectLst>
                  <a:glow rad="101600">
                    <a:schemeClr val="bg1">
                      <a:alpha val="40000"/>
                    </a:schemeClr>
                  </a:glow>
                </a:effectLst>
                <a:latin typeface="+mj-ea"/>
                <a:ea typeface="+mj-ea"/>
              </a:rPr>
              <a:t>・現金でのお支払いはできませんので予めご了承ください。</a:t>
            </a:r>
          </a:p>
          <a:p>
            <a:endParaRPr lang="ja-JP" altLang="en-US">
              <a:effectLst/>
              <a:latin typeface="Helvetica Neue" panose="02000503000000020004" pitchFamily="2" charset="0"/>
            </a:endParaRPr>
          </a:p>
        </p:txBody>
      </p:sp>
    </p:spTree>
    <p:extLst>
      <p:ext uri="{BB962C8B-B14F-4D97-AF65-F5344CB8AC3E}">
        <p14:creationId xmlns:p14="http://schemas.microsoft.com/office/powerpoint/2010/main" val="31466493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38429F1C-87F8-1FBF-036E-71E23E99B0E1}"/>
              </a:ext>
            </a:extLst>
          </p:cNvPr>
          <p:cNvSpPr txBox="1"/>
          <p:nvPr/>
        </p:nvSpPr>
        <p:spPr>
          <a:xfrm>
            <a:off x="156290" y="197583"/>
            <a:ext cx="4579833" cy="400110"/>
          </a:xfrm>
          <a:prstGeom prst="rect">
            <a:avLst/>
          </a:prstGeom>
          <a:noFill/>
        </p:spPr>
        <p:txBody>
          <a:bodyPr wrap="square">
            <a:spAutoFit/>
          </a:bodyPr>
          <a:lstStyle/>
          <a:p>
            <a:r>
              <a:rPr lang="ja-JP" altLang="en-US" sz="2000">
                <a:effectLst/>
                <a:latin typeface="Hiragino Kaku Gothic ProN W3" panose="020B0300000000000000" pitchFamily="34" charset="-128"/>
                <a:ea typeface="Hiragino Kaku Gothic ProN W3" panose="020B0300000000000000" pitchFamily="34" charset="-128"/>
              </a:rPr>
              <a:t>募集概要</a:t>
            </a:r>
            <a:r>
              <a:rPr lang="en-US" altLang="ja-JP" sz="2000" dirty="0">
                <a:effectLst/>
                <a:latin typeface="Hiragino Kaku Gothic ProN W3" panose="020B0300000000000000" pitchFamily="34" charset="-128"/>
                <a:ea typeface="Hiragino Kaku Gothic ProN W3" panose="020B0300000000000000" pitchFamily="34" charset="-128"/>
              </a:rPr>
              <a:t>-6</a:t>
            </a:r>
            <a:endParaRPr lang="ja-JP" altLang="en-US">
              <a:effectLst/>
              <a:latin typeface="Helvetica Neue" panose="02000503000000020004" pitchFamily="2" charset="0"/>
            </a:endParaRPr>
          </a:p>
        </p:txBody>
      </p:sp>
      <p:grpSp>
        <p:nvGrpSpPr>
          <p:cNvPr id="14" name="グループ化 13">
            <a:extLst>
              <a:ext uri="{FF2B5EF4-FFF2-40B4-BE49-F238E27FC236}">
                <a16:creationId xmlns:a16="http://schemas.microsoft.com/office/drawing/2014/main" id="{955E3C5A-B134-DF91-93DA-E46ED672631E}"/>
              </a:ext>
            </a:extLst>
          </p:cNvPr>
          <p:cNvGrpSpPr>
            <a:grpSpLocks noChangeAspect="1"/>
          </p:cNvGrpSpPr>
          <p:nvPr/>
        </p:nvGrpSpPr>
        <p:grpSpPr>
          <a:xfrm>
            <a:off x="1846591" y="2637286"/>
            <a:ext cx="6998629" cy="4922389"/>
            <a:chOff x="1910255" y="1662199"/>
            <a:chExt cx="7873825" cy="5537946"/>
          </a:xfrm>
        </p:grpSpPr>
        <p:pic>
          <p:nvPicPr>
            <p:cNvPr id="5" name="図 4" descr="ダイアグラム&#10;&#10;自動的に生成された説明">
              <a:extLst>
                <a:ext uri="{FF2B5EF4-FFF2-40B4-BE49-F238E27FC236}">
                  <a16:creationId xmlns:a16="http://schemas.microsoft.com/office/drawing/2014/main" id="{9BBDE5F7-054B-9A98-5EA7-5D5A7FBBB81A}"/>
                </a:ext>
              </a:extLst>
            </p:cNvPr>
            <p:cNvPicPr>
              <a:picLocks noChangeAspect="1"/>
            </p:cNvPicPr>
            <p:nvPr/>
          </p:nvPicPr>
          <p:blipFill>
            <a:blip r:embed="rId2"/>
            <a:stretch>
              <a:fillRect/>
            </a:stretch>
          </p:blipFill>
          <p:spPr>
            <a:xfrm>
              <a:off x="2011680" y="1736202"/>
              <a:ext cx="7772400" cy="5463943"/>
            </a:xfrm>
            <a:prstGeom prst="rect">
              <a:avLst/>
            </a:prstGeom>
          </p:spPr>
        </p:pic>
        <p:sp>
          <p:nvSpPr>
            <p:cNvPr id="8" name="正方形/長方形 7">
              <a:extLst>
                <a:ext uri="{FF2B5EF4-FFF2-40B4-BE49-F238E27FC236}">
                  <a16:creationId xmlns:a16="http://schemas.microsoft.com/office/drawing/2014/main" id="{AED30795-032D-82C7-8B98-7832FB05E97E}"/>
                </a:ext>
              </a:extLst>
            </p:cNvPr>
            <p:cNvSpPr/>
            <p:nvPr/>
          </p:nvSpPr>
          <p:spPr>
            <a:xfrm>
              <a:off x="4154905" y="6416842"/>
              <a:ext cx="1524000" cy="78330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29851DE1-EA65-6844-E86B-83B21FAC3179}"/>
                </a:ext>
              </a:extLst>
            </p:cNvPr>
            <p:cNvSpPr/>
            <p:nvPr/>
          </p:nvSpPr>
          <p:spPr>
            <a:xfrm>
              <a:off x="5897880" y="6416841"/>
              <a:ext cx="1524000" cy="78330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D96C483A-E302-A2FB-BFF2-892EF0A2EADA}"/>
                </a:ext>
              </a:extLst>
            </p:cNvPr>
            <p:cNvSpPr/>
            <p:nvPr/>
          </p:nvSpPr>
          <p:spPr>
            <a:xfrm>
              <a:off x="3852047" y="5776674"/>
              <a:ext cx="605715" cy="3916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496F30B9-AEC7-B6BB-D026-44194373661A}"/>
                </a:ext>
              </a:extLst>
            </p:cNvPr>
            <p:cNvSpPr/>
            <p:nvPr/>
          </p:nvSpPr>
          <p:spPr>
            <a:xfrm>
              <a:off x="5187356" y="2949391"/>
              <a:ext cx="559175" cy="3916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F4624AA9-386D-65FD-CADB-49DA78FDECD6}"/>
                </a:ext>
              </a:extLst>
            </p:cNvPr>
            <p:cNvSpPr/>
            <p:nvPr/>
          </p:nvSpPr>
          <p:spPr>
            <a:xfrm>
              <a:off x="2084177" y="3584011"/>
              <a:ext cx="588078" cy="3916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3E0FD984-BAB2-F092-F8F8-D49BA1E3A6C7}"/>
                </a:ext>
              </a:extLst>
            </p:cNvPr>
            <p:cNvSpPr/>
            <p:nvPr/>
          </p:nvSpPr>
          <p:spPr>
            <a:xfrm>
              <a:off x="1910255" y="1662199"/>
              <a:ext cx="2244650" cy="78330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 name="テキスト ボックス 6">
            <a:extLst>
              <a:ext uri="{FF2B5EF4-FFF2-40B4-BE49-F238E27FC236}">
                <a16:creationId xmlns:a16="http://schemas.microsoft.com/office/drawing/2014/main" id="{6B41D417-692E-8B0A-1203-10FBB5FB1376}"/>
              </a:ext>
            </a:extLst>
          </p:cNvPr>
          <p:cNvSpPr txBox="1"/>
          <p:nvPr/>
        </p:nvSpPr>
        <p:spPr>
          <a:xfrm>
            <a:off x="156291" y="703837"/>
            <a:ext cx="10062130" cy="2585323"/>
          </a:xfrm>
          <a:prstGeom prst="rect">
            <a:avLst/>
          </a:prstGeom>
          <a:noFill/>
        </p:spPr>
        <p:txBody>
          <a:bodyPr wrap="square">
            <a:spAutoFit/>
          </a:bodyPr>
          <a:lstStyle/>
          <a:p>
            <a:r>
              <a:rPr lang="ja-JP" altLang="en-US" b="1">
                <a:effectLst>
                  <a:glow rad="101600">
                    <a:schemeClr val="bg1">
                      <a:alpha val="40000"/>
                    </a:schemeClr>
                  </a:glow>
                </a:effectLst>
                <a:latin typeface="+mj-ea"/>
                <a:ea typeface="+mj-ea"/>
              </a:rPr>
              <a:t>■店舗レイアウト</a:t>
            </a:r>
            <a:endParaRPr lang="en-US" altLang="ja-JP" b="1" dirty="0">
              <a:effectLst>
                <a:glow rad="101600">
                  <a:schemeClr val="bg1">
                    <a:alpha val="40000"/>
                  </a:schemeClr>
                </a:glow>
              </a:effectLst>
              <a:latin typeface="+mj-ea"/>
              <a:ea typeface="+mj-ea"/>
            </a:endParaRPr>
          </a:p>
          <a:p>
            <a:r>
              <a:rPr lang="ja-JP" altLang="en-US">
                <a:effectLst/>
                <a:latin typeface="+mj-ea"/>
                <a:ea typeface="+mj-ea"/>
              </a:rPr>
              <a:t>出店場所は事務局が指定し、出店者はそれに従うものとします。</a:t>
            </a:r>
          </a:p>
          <a:p>
            <a:r>
              <a:rPr lang="en-US" altLang="ja-JP" dirty="0">
                <a:effectLst/>
                <a:latin typeface="+mj-ea"/>
                <a:ea typeface="+mj-ea"/>
              </a:rPr>
              <a:t>①</a:t>
            </a:r>
            <a:r>
              <a:rPr lang="ja-JP" altLang="en-US">
                <a:effectLst/>
                <a:latin typeface="+mj-ea"/>
                <a:ea typeface="+mj-ea"/>
              </a:rPr>
              <a:t>店舗の種類や会場のゾーニング等を踏まえ、事務局にて出店場所等を決定します。</a:t>
            </a:r>
            <a:endParaRPr lang="en-US" altLang="ja-JP" dirty="0">
              <a:effectLst/>
              <a:latin typeface="+mj-ea"/>
              <a:ea typeface="+mj-ea"/>
            </a:endParaRPr>
          </a:p>
          <a:p>
            <a:r>
              <a:rPr lang="ja-JP" altLang="en-US">
                <a:effectLst/>
                <a:latin typeface="+mj-ea"/>
                <a:ea typeface="+mj-ea"/>
              </a:rPr>
              <a:t>（出店者様のご希望での配置変更等はできませんのでご了承ください。）</a:t>
            </a:r>
          </a:p>
          <a:p>
            <a:r>
              <a:rPr lang="en-US" altLang="ja-JP" dirty="0">
                <a:effectLst/>
                <a:latin typeface="+mj-ea"/>
                <a:ea typeface="+mj-ea"/>
              </a:rPr>
              <a:t>②</a:t>
            </a:r>
            <a:r>
              <a:rPr lang="ja-JP" altLang="en-US">
                <a:effectLst/>
                <a:latin typeface="+mj-ea"/>
                <a:ea typeface="+mj-ea"/>
              </a:rPr>
              <a:t>運営側は出店者からの場所の指定、苦情、陳情などを一切受け付けないものとします。</a:t>
            </a:r>
            <a:endParaRPr lang="en-US" altLang="ja-JP" dirty="0">
              <a:effectLst/>
              <a:latin typeface="+mj-ea"/>
              <a:ea typeface="+mj-ea"/>
            </a:endParaRPr>
          </a:p>
          <a:p>
            <a:r>
              <a:rPr lang="ja-JP" altLang="en-US">
                <a:effectLst/>
                <a:latin typeface="+mj-ea"/>
                <a:ea typeface="+mj-ea"/>
              </a:rPr>
              <a:t>（開催当日に事務局の判断により出店場所の移動をお願いする場合もあります。）</a:t>
            </a:r>
          </a:p>
          <a:p>
            <a:r>
              <a:rPr lang="en-US" altLang="ja-JP" dirty="0">
                <a:effectLst/>
                <a:latin typeface="+mj-ea"/>
                <a:ea typeface="+mj-ea"/>
              </a:rPr>
              <a:t>③</a:t>
            </a:r>
            <a:r>
              <a:rPr lang="ja-JP" altLang="en-US">
                <a:effectLst/>
                <a:latin typeface="+mj-ea"/>
                <a:ea typeface="+mj-ea"/>
              </a:rPr>
              <a:t>会場配置図は開催日２日前までにメールでお知らせいたしますので、必ずご確認ください。</a:t>
            </a:r>
          </a:p>
          <a:p>
            <a:endParaRPr lang="ja-JP" altLang="en-US" b="1">
              <a:effectLst>
                <a:glow rad="101600">
                  <a:schemeClr val="bg1">
                    <a:alpha val="40000"/>
                  </a:schemeClr>
                </a:glow>
              </a:effectLst>
              <a:latin typeface="+mj-ea"/>
              <a:ea typeface="+mj-ea"/>
            </a:endParaRPr>
          </a:p>
          <a:p>
            <a:endParaRPr lang="ja-JP" altLang="en-US">
              <a:effectLst/>
              <a:latin typeface="Helvetica Neue" panose="02000503000000020004" pitchFamily="2" charset="0"/>
            </a:endParaRPr>
          </a:p>
        </p:txBody>
      </p:sp>
      <p:sp>
        <p:nvSpPr>
          <p:cNvPr id="15" name="テキスト ボックス 14">
            <a:extLst>
              <a:ext uri="{FF2B5EF4-FFF2-40B4-BE49-F238E27FC236}">
                <a16:creationId xmlns:a16="http://schemas.microsoft.com/office/drawing/2014/main" id="{2201D65E-7406-9D2C-60DD-A1EE4EEB4D3A}"/>
              </a:ext>
            </a:extLst>
          </p:cNvPr>
          <p:cNvSpPr txBox="1"/>
          <p:nvPr/>
        </p:nvSpPr>
        <p:spPr>
          <a:xfrm>
            <a:off x="4664790" y="3862142"/>
            <a:ext cx="1050214" cy="553998"/>
          </a:xfrm>
          <a:prstGeom prst="rect">
            <a:avLst/>
          </a:prstGeom>
          <a:noFill/>
        </p:spPr>
        <p:txBody>
          <a:bodyPr wrap="square">
            <a:spAutoFit/>
          </a:bodyPr>
          <a:lstStyle/>
          <a:p>
            <a:r>
              <a:rPr lang="en-US" altLang="ja-JP" sz="1100" b="1" dirty="0">
                <a:effectLst>
                  <a:glow rad="101600">
                    <a:schemeClr val="bg1">
                      <a:alpha val="40000"/>
                    </a:schemeClr>
                  </a:glow>
                </a:effectLst>
                <a:latin typeface="+mj-ea"/>
                <a:ea typeface="+mj-ea"/>
              </a:rPr>
              <a:t>1m</a:t>
            </a:r>
            <a:r>
              <a:rPr lang="ja-JP" altLang="en-US" sz="1100" b="1">
                <a:effectLst>
                  <a:glow rad="101600">
                    <a:schemeClr val="bg1">
                      <a:alpha val="40000"/>
                    </a:schemeClr>
                  </a:glow>
                </a:effectLst>
                <a:latin typeface="+mj-ea"/>
                <a:ea typeface="+mj-ea"/>
              </a:rPr>
              <a:t>以内</a:t>
            </a:r>
          </a:p>
          <a:p>
            <a:endParaRPr lang="ja-JP" altLang="en-US">
              <a:effectLst/>
              <a:latin typeface="Helvetica Neue" panose="02000503000000020004" pitchFamily="2" charset="0"/>
            </a:endParaRPr>
          </a:p>
        </p:txBody>
      </p:sp>
      <p:sp>
        <p:nvSpPr>
          <p:cNvPr id="16" name="テキスト ボックス 15">
            <a:extLst>
              <a:ext uri="{FF2B5EF4-FFF2-40B4-BE49-F238E27FC236}">
                <a16:creationId xmlns:a16="http://schemas.microsoft.com/office/drawing/2014/main" id="{F9FD9A58-BEA2-1A5D-6EEF-150C05F11B52}"/>
              </a:ext>
            </a:extLst>
          </p:cNvPr>
          <p:cNvSpPr txBox="1"/>
          <p:nvPr/>
        </p:nvSpPr>
        <p:spPr>
          <a:xfrm>
            <a:off x="800100" y="4270515"/>
            <a:ext cx="1616674" cy="261610"/>
          </a:xfrm>
          <a:prstGeom prst="rect">
            <a:avLst/>
          </a:prstGeom>
          <a:noFill/>
        </p:spPr>
        <p:txBody>
          <a:bodyPr wrap="square">
            <a:spAutoFit/>
          </a:bodyPr>
          <a:lstStyle/>
          <a:p>
            <a:r>
              <a:rPr lang="ja-JP" altLang="en-US" sz="1100">
                <a:effectLst>
                  <a:glow rad="101600">
                    <a:schemeClr val="bg1">
                      <a:alpha val="40000"/>
                    </a:schemeClr>
                  </a:glow>
                </a:effectLst>
                <a:latin typeface="+mj-ea"/>
                <a:ea typeface="+mj-ea"/>
              </a:rPr>
              <a:t>・置き型投光機不可</a:t>
            </a:r>
          </a:p>
        </p:txBody>
      </p:sp>
      <p:sp>
        <p:nvSpPr>
          <p:cNvPr id="17" name="テキスト ボックス 16">
            <a:extLst>
              <a:ext uri="{FF2B5EF4-FFF2-40B4-BE49-F238E27FC236}">
                <a16:creationId xmlns:a16="http://schemas.microsoft.com/office/drawing/2014/main" id="{096C3D6C-74AE-7B16-BC3B-2143E8FA0E68}"/>
              </a:ext>
            </a:extLst>
          </p:cNvPr>
          <p:cNvSpPr txBox="1"/>
          <p:nvPr/>
        </p:nvSpPr>
        <p:spPr>
          <a:xfrm>
            <a:off x="7829419" y="4900537"/>
            <a:ext cx="1616674" cy="230832"/>
          </a:xfrm>
          <a:prstGeom prst="rect">
            <a:avLst/>
          </a:prstGeom>
          <a:noFill/>
        </p:spPr>
        <p:txBody>
          <a:bodyPr wrap="square">
            <a:spAutoFit/>
          </a:bodyPr>
          <a:lstStyle/>
          <a:p>
            <a:r>
              <a:rPr lang="en-US" altLang="ja-JP" sz="900" b="1" dirty="0">
                <a:effectLst>
                  <a:glow rad="101600">
                    <a:schemeClr val="bg1">
                      <a:alpha val="40000"/>
                    </a:schemeClr>
                  </a:glow>
                </a:effectLst>
                <a:latin typeface="+mj-ea"/>
                <a:ea typeface="+mj-ea"/>
              </a:rPr>
              <a:t>1</a:t>
            </a:r>
            <a:r>
              <a:rPr lang="ja-JP" altLang="en-US" sz="900" b="1">
                <a:effectLst>
                  <a:glow rad="101600">
                    <a:schemeClr val="bg1">
                      <a:alpha val="40000"/>
                    </a:schemeClr>
                  </a:glow>
                </a:effectLst>
                <a:latin typeface="+mj-ea"/>
                <a:ea typeface="+mj-ea"/>
              </a:rPr>
              <a:t>年プラン</a:t>
            </a:r>
            <a:r>
              <a:rPr lang="en-US" altLang="ja-JP" sz="900" b="1" dirty="0">
                <a:effectLst>
                  <a:glow rad="101600">
                    <a:schemeClr val="bg1">
                      <a:alpha val="40000"/>
                    </a:schemeClr>
                  </a:glow>
                </a:effectLst>
                <a:latin typeface="+mj-ea"/>
                <a:ea typeface="+mj-ea"/>
              </a:rPr>
              <a:t>②</a:t>
            </a:r>
            <a:r>
              <a:rPr lang="ja-JP" altLang="en-US" sz="900" b="1">
                <a:effectLst>
                  <a:glow rad="101600">
                    <a:schemeClr val="bg1">
                      <a:alpha val="40000"/>
                    </a:schemeClr>
                  </a:glow>
                </a:effectLst>
                <a:latin typeface="+mj-ea"/>
                <a:ea typeface="+mj-ea"/>
              </a:rPr>
              <a:t>のみ</a:t>
            </a:r>
            <a:endParaRPr lang="ja-JP" altLang="en-US" sz="900" b="1">
              <a:effectLst/>
              <a:latin typeface="+mj-ea"/>
              <a:ea typeface="+mj-ea"/>
            </a:endParaRPr>
          </a:p>
        </p:txBody>
      </p:sp>
    </p:spTree>
    <p:extLst>
      <p:ext uri="{BB962C8B-B14F-4D97-AF65-F5344CB8AC3E}">
        <p14:creationId xmlns:p14="http://schemas.microsoft.com/office/powerpoint/2010/main" val="4137953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FBD323-FF54-9BB8-8BC8-1ED7080FB8CF}"/>
            </a:ext>
          </a:extLst>
        </p:cNvPr>
        <p:cNvGrpSpPr/>
        <p:nvPr/>
      </p:nvGrpSpPr>
      <p:grpSpPr>
        <a:xfrm>
          <a:off x="0" y="0"/>
          <a:ext cx="0" cy="0"/>
          <a:chOff x="0" y="0"/>
          <a:chExt cx="0" cy="0"/>
        </a:xfrm>
      </p:grpSpPr>
      <p:pic>
        <p:nvPicPr>
          <p:cNvPr id="2" name="図 1">
            <a:extLst>
              <a:ext uri="{FF2B5EF4-FFF2-40B4-BE49-F238E27FC236}">
                <a16:creationId xmlns:a16="http://schemas.microsoft.com/office/drawing/2014/main" id="{2F925125-C9E3-1198-04FD-A0D04C83057E}"/>
              </a:ext>
            </a:extLst>
          </p:cNvPr>
          <p:cNvPicPr>
            <a:picLocks noChangeAspect="1"/>
          </p:cNvPicPr>
          <p:nvPr/>
        </p:nvPicPr>
        <p:blipFill>
          <a:blip r:embed="rId2"/>
          <a:stretch>
            <a:fillRect/>
          </a:stretch>
        </p:blipFill>
        <p:spPr>
          <a:xfrm>
            <a:off x="-1643751" y="-643311"/>
            <a:ext cx="13662213" cy="9654414"/>
          </a:xfrm>
          <a:prstGeom prst="rect">
            <a:avLst/>
          </a:prstGeom>
        </p:spPr>
      </p:pic>
      <p:sp>
        <p:nvSpPr>
          <p:cNvPr id="5" name="テキスト ボックス 4">
            <a:extLst>
              <a:ext uri="{FF2B5EF4-FFF2-40B4-BE49-F238E27FC236}">
                <a16:creationId xmlns:a16="http://schemas.microsoft.com/office/drawing/2014/main" id="{5E4D94A6-C12F-76D8-D1E9-5808239D7900}"/>
              </a:ext>
            </a:extLst>
          </p:cNvPr>
          <p:cNvSpPr txBox="1"/>
          <p:nvPr/>
        </p:nvSpPr>
        <p:spPr>
          <a:xfrm>
            <a:off x="156290" y="197583"/>
            <a:ext cx="4579833" cy="400110"/>
          </a:xfrm>
          <a:prstGeom prst="rect">
            <a:avLst/>
          </a:prstGeom>
          <a:noFill/>
        </p:spPr>
        <p:txBody>
          <a:bodyPr wrap="square">
            <a:spAutoFit/>
          </a:bodyPr>
          <a:lstStyle/>
          <a:p>
            <a:r>
              <a:rPr lang="ja-JP" altLang="en-US" sz="2000">
                <a:effectLst/>
                <a:latin typeface="Hiragino Kaku Gothic ProN W3" panose="020B0300000000000000" pitchFamily="34" charset="-128"/>
                <a:ea typeface="Hiragino Kaku Gothic ProN W3" panose="020B0300000000000000" pitchFamily="34" charset="-128"/>
              </a:rPr>
              <a:t>募集概要</a:t>
            </a:r>
            <a:r>
              <a:rPr lang="en-US" altLang="ja-JP" sz="2000" dirty="0">
                <a:effectLst/>
                <a:latin typeface="Hiragino Kaku Gothic ProN W3" panose="020B0300000000000000" pitchFamily="34" charset="-128"/>
                <a:ea typeface="Hiragino Kaku Gothic ProN W3" panose="020B0300000000000000" pitchFamily="34" charset="-128"/>
              </a:rPr>
              <a:t>-7</a:t>
            </a:r>
            <a:endParaRPr lang="ja-JP" altLang="en-US">
              <a:effectLst/>
              <a:latin typeface="Helvetica Neue" panose="02000503000000020004" pitchFamily="2" charset="0"/>
            </a:endParaRPr>
          </a:p>
        </p:txBody>
      </p:sp>
      <p:sp>
        <p:nvSpPr>
          <p:cNvPr id="6" name="テキスト ボックス 5">
            <a:extLst>
              <a:ext uri="{FF2B5EF4-FFF2-40B4-BE49-F238E27FC236}">
                <a16:creationId xmlns:a16="http://schemas.microsoft.com/office/drawing/2014/main" id="{11A97EBA-1CC6-C62B-25C0-F8FA9FF0226A}"/>
              </a:ext>
            </a:extLst>
          </p:cNvPr>
          <p:cNvSpPr txBox="1"/>
          <p:nvPr/>
        </p:nvSpPr>
        <p:spPr>
          <a:xfrm>
            <a:off x="156291" y="703837"/>
            <a:ext cx="10062130" cy="646331"/>
          </a:xfrm>
          <a:prstGeom prst="rect">
            <a:avLst/>
          </a:prstGeom>
          <a:noFill/>
        </p:spPr>
        <p:txBody>
          <a:bodyPr wrap="square">
            <a:spAutoFit/>
          </a:bodyPr>
          <a:lstStyle/>
          <a:p>
            <a:r>
              <a:rPr lang="ja-JP" altLang="en-US" b="1">
                <a:effectLst>
                  <a:glow rad="101600">
                    <a:schemeClr val="bg1">
                      <a:alpha val="40000"/>
                    </a:schemeClr>
                  </a:glow>
                </a:effectLst>
                <a:latin typeface="+mj-ea"/>
                <a:ea typeface="+mj-ea"/>
              </a:rPr>
              <a:t>■会場レイアウト</a:t>
            </a:r>
            <a:endParaRPr lang="en-US" altLang="ja-JP" b="1" dirty="0">
              <a:effectLst>
                <a:glow rad="101600">
                  <a:schemeClr val="bg1">
                    <a:alpha val="40000"/>
                  </a:schemeClr>
                </a:glow>
              </a:effectLst>
              <a:latin typeface="+mj-ea"/>
              <a:ea typeface="+mj-ea"/>
            </a:endParaRPr>
          </a:p>
          <a:p>
            <a:endParaRPr lang="ja-JP" altLang="en-US">
              <a:effectLst/>
              <a:latin typeface="Helvetica Neue" panose="02000503000000020004" pitchFamily="2" charset="0"/>
            </a:endParaRPr>
          </a:p>
        </p:txBody>
      </p:sp>
    </p:spTree>
    <p:extLst>
      <p:ext uri="{BB962C8B-B14F-4D97-AF65-F5344CB8AC3E}">
        <p14:creationId xmlns:p14="http://schemas.microsoft.com/office/powerpoint/2010/main" val="1337160238"/>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テーマ">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27238</TotalTime>
  <Words>1506</Words>
  <Application>Microsoft Macintosh PowerPoint</Application>
  <PresentationFormat>ユーザー設定</PresentationFormat>
  <Paragraphs>148</Paragraphs>
  <Slides>9</Slides>
  <Notes>2</Notes>
  <HiddenSlides>0</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9</vt:i4>
      </vt:variant>
    </vt:vector>
  </HeadingPairs>
  <TitlesOfParts>
    <vt:vector size="21" baseType="lpstr">
      <vt:lpstr>Hiragino Kaku Gothic ProN W3</vt:lpstr>
      <vt:lpstr>MS PGothic</vt:lpstr>
      <vt:lpstr>MS Mincho</vt:lpstr>
      <vt:lpstr>Nunito Semi Bold</vt:lpstr>
      <vt:lpstr>游ゴシック</vt:lpstr>
      <vt:lpstr>Aptos</vt:lpstr>
      <vt:lpstr>Aptos Display</vt:lpstr>
      <vt:lpstr>Arial</vt:lpstr>
      <vt:lpstr>Calibri</vt:lpstr>
      <vt:lpstr>Helvetica Neue</vt:lpstr>
      <vt:lpstr>PT Sans</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亘 鶴田</dc:creator>
  <cp:lastModifiedBy>tsuruta wataru</cp:lastModifiedBy>
  <cp:revision>10</cp:revision>
  <cp:lastPrinted>2025-06-09T00:39:33Z</cp:lastPrinted>
  <dcterms:created xsi:type="dcterms:W3CDTF">2025-04-03T13:07:22Z</dcterms:created>
  <dcterms:modified xsi:type="dcterms:W3CDTF">2025-10-20T18:06:08Z</dcterms:modified>
</cp:coreProperties>
</file>

<file path=docProps/thumbnail.jpeg>
</file>